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media/image3.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9" r:id="rId3"/>
    <p:sldId id="280" r:id="rId4"/>
    <p:sldId id="256" r:id="rId5"/>
    <p:sldId id="261" r:id="rId6"/>
    <p:sldId id="269" r:id="rId7"/>
    <p:sldId id="258" r:id="rId8"/>
    <p:sldId id="268" r:id="rId9"/>
    <p:sldId id="281" r:id="rId10"/>
    <p:sldId id="271" r:id="rId11"/>
    <p:sldId id="283" r:id="rId12"/>
    <p:sldId id="282" r:id="rId13"/>
    <p:sldId id="284" r:id="rId14"/>
    <p:sldId id="272" r:id="rId15"/>
    <p:sldId id="273" r:id="rId16"/>
    <p:sldId id="274" r:id="rId17"/>
    <p:sldId id="275" r:id="rId18"/>
    <p:sldId id="276" r:id="rId19"/>
    <p:sldId id="277"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81DB"/>
    <a:srgbClr val="FFA3A3"/>
    <a:srgbClr val="F7C5A7"/>
    <a:srgbClr val="ACF6A8"/>
    <a:srgbClr val="F094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30" autoAdjust="0"/>
    <p:restoredTop sz="94660"/>
  </p:normalViewPr>
  <p:slideViewPr>
    <p:cSldViewPr snapToGrid="0">
      <p:cViewPr varScale="1">
        <p:scale>
          <a:sx n="80" d="100"/>
          <a:sy n="80" d="100"/>
        </p:scale>
        <p:origin x="208"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7CE633F-9882-4A5C-83A2-1109D0C73261}"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6A4B53A7-3209-46A6-9454-F38EAC8F11E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7CE633F-9882-4A5C-83A2-1109D0C7326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6A4B53A7-3209-46A6-9454-F38EAC8F11E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7CE633F-9882-4A5C-83A2-1109D0C73261}" type="slidenum">
              <a:rPr lang="en-US" smtClean="0"/>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endParaRPr lang="en-US"/>
          </a:p>
        </p:txBody>
      </p:sp>
      <p:sp>
        <p:nvSpPr>
          <p:cNvPr id="5" name="Date Placeholder 4"/>
          <p:cNvSpPr>
            <a:spLocks noGrp="1"/>
          </p:cNvSpPr>
          <p:nvPr>
            <p:ph type="dt" sz="half" idx="10"/>
          </p:nvPr>
        </p:nvSpPr>
        <p:spPr/>
        <p:txBody>
          <a:bodyPr/>
          <a:lstStyle/>
          <a:p>
            <a:fld id="{6A4B53A7-3209-46A6-9454-F38EAC8F11E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7CE633F-9882-4A5C-83A2-1109D0C73261}"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endParaRPr lang="en-US"/>
          </a:p>
        </p:txBody>
      </p:sp>
      <p:sp>
        <p:nvSpPr>
          <p:cNvPr id="5" name="Date Placeholder 4"/>
          <p:cNvSpPr>
            <a:spLocks noGrp="1"/>
          </p:cNvSpPr>
          <p:nvPr>
            <p:ph type="dt" sz="half" idx="10"/>
          </p:nvPr>
        </p:nvSpPr>
        <p:spPr/>
        <p:txBody>
          <a:bodyPr/>
          <a:lstStyle/>
          <a:p>
            <a:fld id="{6A4B53A7-3209-46A6-9454-F38EAC8F11E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7CE633F-9882-4A5C-83A2-1109D0C73261}" type="slidenum">
              <a:rPr lang="en-US" smtClean="0"/>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endParaRPr lang="en-US"/>
          </a:p>
        </p:txBody>
      </p:sp>
      <p:sp>
        <p:nvSpPr>
          <p:cNvPr id="5" name="Date Placeholder 4"/>
          <p:cNvSpPr>
            <a:spLocks noGrp="1"/>
          </p:cNvSpPr>
          <p:nvPr>
            <p:ph type="dt" sz="half" idx="10"/>
          </p:nvPr>
        </p:nvSpPr>
        <p:spPr/>
        <p:txBody>
          <a:bodyPr/>
          <a:lstStyle/>
          <a:p>
            <a:fld id="{6A4B53A7-3209-46A6-9454-F38EAC8F11E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7CE633F-9882-4A5C-83A2-1109D0C73261}"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7CE633F-9882-4A5C-83A2-1109D0C73261}"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7CE633F-9882-4A5C-83A2-1109D0C7326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7CE633F-9882-4A5C-83A2-1109D0C73261}"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6A4B53A7-3209-46A6-9454-F38EAC8F11E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7CE633F-9882-4A5C-83A2-1109D0C73261}"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27CE633F-9882-4A5C-83A2-1109D0C7326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7CE633F-9882-4A5C-83A2-1109D0C7326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7CE633F-9882-4A5C-83A2-1109D0C7326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4B53A7-3209-46A6-9454-F38EAC8F11E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7CE633F-9882-4A5C-83A2-1109D0C7326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6A4B53A7-3209-46A6-9454-F38EAC8F11E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7CE633F-9882-4A5C-83A2-1109D0C7326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6A4B53A7-3209-46A6-9454-F38EAC8F11E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7CE633F-9882-4A5C-83A2-1109D0C7326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A4B53A7-3209-46A6-9454-F38EAC8F11E7}" type="datetimeFigureOut">
              <a:rPr lang="en-US" smtClean="0"/>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7CE633F-9882-4A5C-83A2-1109D0C7326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3.png"/><Relationship Id="rId3" Type="http://schemas.openxmlformats.org/officeDocument/2006/relationships/hyperlink" Target="https://creativecommons.org/licenses/by/3.0/" TargetMode="External"/><Relationship Id="rId2" Type="http://schemas.openxmlformats.org/officeDocument/2006/relationships/hyperlink" Target="https://tuttion.it/amazon-prime-gratis-per-90-giorni-ed-in-offerta-per-gli-universitari/" TargetMode="Externa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12.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hyperlink" Target="https://creativecommons.org/licenses/by/3.0/" TargetMode="External"/><Relationship Id="rId2" Type="http://schemas.openxmlformats.org/officeDocument/2006/relationships/hyperlink" Target="https://tuttion.it/amazon-prime-gratis-per-90-giorni-ed-in-offerta-per-gli-universitari/" TargetMode="Externa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hyperlink" Target="https://creativecommons.org/licenses/by/3.0/" TargetMode="External"/><Relationship Id="rId2" Type="http://schemas.openxmlformats.org/officeDocument/2006/relationships/hyperlink" Target="https://tuttion.it/amazon-prime-gratis-per-90-giorni-ed-in-offerta-per-gli-universitari/" TargetMode="Externa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hyperlink" Target="https://creativecommons.org/licenses/by/3.0/" TargetMode="External"/><Relationship Id="rId2" Type="http://schemas.openxmlformats.org/officeDocument/2006/relationships/hyperlink" Target="https://tuttion.it/amazon-prime-gratis-per-90-giorni-ed-in-offerta-per-gli-universitari/" TargetMode="Externa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4.svg"/><Relationship Id="rId7" Type="http://schemas.openxmlformats.org/officeDocument/2006/relationships/image" Target="../media/image20.png"/><Relationship Id="rId6" Type="http://schemas.openxmlformats.org/officeDocument/2006/relationships/image" Target="../media/image3.svg"/><Relationship Id="rId5" Type="http://schemas.openxmlformats.org/officeDocument/2006/relationships/image" Target="../media/image19.png"/><Relationship Id="rId4" Type="http://schemas.openxmlformats.org/officeDocument/2006/relationships/image" Target="../media/image2.svg"/><Relationship Id="rId3" Type="http://schemas.openxmlformats.org/officeDocument/2006/relationships/image" Target="../media/image18.png"/><Relationship Id="rId2" Type="http://schemas.openxmlformats.org/officeDocument/2006/relationships/image" Target="../media/image1.sv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hyperlink" Target="https://creativecommons.org/licenses/by/3.0/" TargetMode="External"/><Relationship Id="rId2" Type="http://schemas.openxmlformats.org/officeDocument/2006/relationships/hyperlink" Target="https://tuttion.it/amazon-prime-gratis-per-90-giorni-ed-in-offerta-per-gli-universitari/" TargetMode="Externa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hyperlink" Target="https://creativecommons.org/licenses/by/3.0/" TargetMode="External"/><Relationship Id="rId2" Type="http://schemas.openxmlformats.org/officeDocument/2006/relationships/hyperlink" Target="https://tuttion.it/amazon-prime-gratis-per-90-giorni-ed-in-offerta-per-gli-universitari/" TargetMode="Externa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hyperlink" Target="https://creativecommons.org/licenses/by/3.0/" TargetMode="External"/><Relationship Id="rId2" Type="http://schemas.openxmlformats.org/officeDocument/2006/relationships/hyperlink" Target="https://tuttion.it/amazon-prime-gratis-per-90-giorni-ed-in-offerta-per-gli-universitari/" TargetMode="Externa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hyperlink" Target="https://creativecommons.org/licenses/by/3.0/" TargetMode="External"/><Relationship Id="rId2" Type="http://schemas.openxmlformats.org/officeDocument/2006/relationships/hyperlink" Target="https://tuttion.it/amazon-prime-gratis-per-90-giorni-ed-in-offerta-per-gli-universitari/" TargetMode="Externa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2.png"/><Relationship Id="rId3" Type="http://schemas.openxmlformats.org/officeDocument/2006/relationships/hyperlink" Target="https://creativecommons.org/licenses/by/3.0/" TargetMode="External"/><Relationship Id="rId2" Type="http://schemas.openxmlformats.org/officeDocument/2006/relationships/hyperlink" Target="https://tuttion.it/amazon-prime-gratis-per-90-giorni-ed-in-offerta-per-gli-universitari/" TargetMode="Externa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hyperlink" Target="https://creativecommons.org/licenses/by/3.0/" TargetMode="External"/><Relationship Id="rId2" Type="http://schemas.openxmlformats.org/officeDocument/2006/relationships/hyperlink" Target="https://tuttion.it/amazon-prime-gratis-per-90-giorni-ed-in-offerta-per-gli-universitari/" TargetMode="Externa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Logo&#10;&#10;Description automatically generated"/>
          <p:cNvPicPr>
            <a:picLocks noChangeAspect="1"/>
          </p:cNvPicPr>
          <p:nvPr/>
        </p:nvPicPr>
        <p:blipFill rotWithShape="1">
          <a:blip r:embed="rId1">
            <a:alphaModFix amt="35000"/>
            <a:duotone>
              <a:schemeClr val="accent1">
                <a:shade val="45000"/>
                <a:satMod val="135000"/>
              </a:schemeClr>
              <a:prstClr val="white"/>
            </a:duotone>
            <a:extLst>
              <a:ext uri="{28A0092B-C50C-407E-A947-70E740481C1C}">
                <a14:useLocalDpi xmlns:a14="http://schemas.microsoft.com/office/drawing/2010/main" val="0"/>
              </a:ext>
            </a:extLst>
          </a:blip>
          <a:srcRect b="2597"/>
          <a:stretch>
            <a:fillRect/>
          </a:stretch>
        </p:blipFill>
        <p:spPr>
          <a:xfrm>
            <a:off x="20" y="-83976"/>
            <a:ext cx="12191980" cy="694197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949234" y="802890"/>
            <a:ext cx="8830491" cy="5355312"/>
          </a:xfrm>
          <a:prstGeom prst="rect">
            <a:avLst/>
          </a:prstGeom>
          <a:noFill/>
        </p:spPr>
        <p:txBody>
          <a:bodyPr wrap="square" rtlCol="0">
            <a:spAutoFit/>
          </a:bodyPr>
          <a:lstStyle/>
          <a:p>
            <a:pPr algn="ctr"/>
            <a:r>
              <a:rPr lang="en-US" b="1" dirty="0">
                <a:latin typeface="Calibri"/>
                <a:cs typeface="Calibri"/>
              </a:rPr>
              <a:t>Course: New Product Development </a:t>
            </a:r>
            <a:r>
              <a:rPr lang="en-US" dirty="0">
                <a:latin typeface="Calibri"/>
                <a:cs typeface="Calibri"/>
              </a:rPr>
              <a:t>(MADSC203)</a:t>
            </a:r>
            <a:br>
              <a:rPr lang="en-US" dirty="0"/>
            </a:br>
            <a:endParaRPr lang="en-US" b="1" dirty="0">
              <a:latin typeface="Calibri"/>
              <a:cs typeface="Calibri"/>
            </a:endParaRPr>
          </a:p>
          <a:p>
            <a:pPr algn="ctr"/>
            <a:endParaRPr lang="en-US" b="1" dirty="0">
              <a:latin typeface="Calibri"/>
              <a:cs typeface="Calibri"/>
            </a:endParaRPr>
          </a:p>
          <a:p>
            <a:pPr algn="ctr"/>
            <a:r>
              <a:rPr lang="en-US" b="1" dirty="0"/>
              <a:t>Final Assessment</a:t>
            </a:r>
            <a:endParaRPr lang="en-US" b="1" dirty="0"/>
          </a:p>
          <a:p>
            <a:pPr algn="ctr"/>
            <a:endParaRPr lang="en-US" b="1" dirty="0"/>
          </a:p>
          <a:p>
            <a:pPr algn="ctr"/>
            <a:r>
              <a:rPr lang="en-US" b="1" dirty="0"/>
              <a:t>Team members:</a:t>
            </a:r>
            <a:endParaRPr lang="en-US" b="1" dirty="0"/>
          </a:p>
          <a:p>
            <a:pPr algn="ctr"/>
            <a:endParaRPr lang="en-US" b="1" dirty="0"/>
          </a:p>
          <a:p>
            <a:pPr algn="ctr"/>
            <a:r>
              <a:rPr lang="en-US" b="1" dirty="0"/>
              <a:t>Kumar Gaurav 22026384</a:t>
            </a:r>
            <a:endParaRPr lang="en-US" b="1" dirty="0"/>
          </a:p>
          <a:p>
            <a:pPr algn="ctr"/>
            <a:r>
              <a:rPr lang="en-US" b="1" dirty="0" err="1"/>
              <a:t>Abhinav</a:t>
            </a:r>
            <a:r>
              <a:rPr lang="en-US" b="1" dirty="0"/>
              <a:t> 22026594</a:t>
            </a:r>
            <a:endParaRPr lang="en-US" b="1" dirty="0"/>
          </a:p>
          <a:p>
            <a:pPr algn="ctr"/>
            <a:r>
              <a:rPr lang="en-US" b="1" dirty="0"/>
              <a:t>Kingsley </a:t>
            </a:r>
            <a:r>
              <a:rPr lang="en-US" b="1" dirty="0" err="1"/>
              <a:t>Essien</a:t>
            </a:r>
            <a:r>
              <a:rPr lang="en-US" b="1" dirty="0"/>
              <a:t> 21033121</a:t>
            </a:r>
            <a:endParaRPr lang="en-US" b="1" dirty="0"/>
          </a:p>
          <a:p>
            <a:pPr algn="ctr"/>
            <a:r>
              <a:rPr lang="en-US" b="1" dirty="0"/>
              <a:t>Mehdi </a:t>
            </a:r>
            <a:r>
              <a:rPr lang="en-US" b="1" dirty="0" err="1"/>
              <a:t>Izadpanah</a:t>
            </a:r>
            <a:r>
              <a:rPr lang="en-US" b="1" dirty="0"/>
              <a:t> 22028184</a:t>
            </a:r>
            <a:endParaRPr lang="en-US" b="1" dirty="0"/>
          </a:p>
          <a:p>
            <a:pPr algn="ctr"/>
            <a:endParaRPr lang="en-US" b="1" dirty="0"/>
          </a:p>
          <a:p>
            <a:pPr algn="ctr"/>
            <a:endParaRPr lang="en-US" b="1" dirty="0"/>
          </a:p>
          <a:p>
            <a:pPr algn="ctr"/>
            <a:endParaRPr lang="en-US" b="1" dirty="0"/>
          </a:p>
          <a:p>
            <a:pPr algn="ctr"/>
            <a:r>
              <a:rPr lang="en-US" b="1" dirty="0"/>
              <a:t>Professor: Hildegard Haas</a:t>
            </a:r>
            <a:endParaRPr lang="en-US" b="1" dirty="0"/>
          </a:p>
          <a:p>
            <a:pPr algn="ctr"/>
            <a:br>
              <a:rPr lang="en-US" dirty="0"/>
            </a:br>
            <a:endParaRPr lang="en-US" b="1" dirty="0"/>
          </a:p>
          <a:p>
            <a:pPr algn="ctr"/>
            <a:endParaRPr lang="en-US" b="1" dirty="0"/>
          </a:p>
          <a:p>
            <a:pPr algn="ctr"/>
            <a:endParaRPr 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p:cNvPicPr>
            <a:picLocks noChangeAspect="1"/>
          </p:cNvPicPr>
          <p:nvPr/>
        </p:nvPicPr>
        <p:blipFill rotWithShape="1">
          <a:blip r:embed="rId1">
            <a:alphaModFix amt="35000"/>
            <a:duotone>
              <a:schemeClr val="accent1">
                <a:shade val="45000"/>
                <a:satMod val="135000"/>
              </a:schemeClr>
              <a:prstClr val="white"/>
            </a:duotone>
            <a:extLst>
              <a:ext uri="{28A0092B-C50C-407E-A947-70E740481C1C}">
                <a14:useLocalDpi xmlns:a14="http://schemas.microsoft.com/office/drawing/2010/main" val="0"/>
              </a:ext>
            </a:extLst>
          </a:blip>
          <a:srcRect b="2597"/>
          <a:stretch>
            <a:fillRect/>
          </a:stretch>
        </p:blipFill>
        <p:spPr>
          <a:xfrm>
            <a:off x="20" y="-83976"/>
            <a:ext cx="12191980" cy="694197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7229042" y="698643"/>
            <a:ext cx="4124758" cy="5301467"/>
          </a:xfrm>
          <a:prstGeom prst="rect">
            <a:avLst/>
          </a:prstGeom>
        </p:spPr>
        <p:txBody>
          <a:bodyPr vert="horz" lIns="91440" tIns="45720" rIns="91440" bIns="45720" rtlCol="0" anchor="b">
            <a:normAutofit/>
          </a:bodyPr>
          <a:lstStyle/>
          <a:p>
            <a:pPr marL="342900" indent="-228600">
              <a:lnSpc>
                <a:spcPct val="90000"/>
              </a:lnSpc>
              <a:spcAft>
                <a:spcPts val="600"/>
              </a:spcAft>
              <a:buClr>
                <a:schemeClr val="tx2">
                  <a:lumMod val="50000"/>
                  <a:lumOff val="50000"/>
                </a:schemeClr>
              </a:buClr>
              <a:buSzPct val="75000"/>
              <a:buFont typeface="Arial" panose="020B0604020202020204" pitchFamily="34" charset="0"/>
              <a:buChar char="•"/>
            </a:pPr>
            <a:endParaRPr lang="en-US" dirty="0">
              <a:solidFill>
                <a:srgbClr val="FFFFFF"/>
              </a:solidFill>
            </a:endParaRPr>
          </a:p>
          <a:p>
            <a:pPr marL="342900" indent="-228600">
              <a:lnSpc>
                <a:spcPct val="90000"/>
              </a:lnSpc>
              <a:spcAft>
                <a:spcPts val="600"/>
              </a:spcAft>
              <a:buClr>
                <a:schemeClr val="tx2">
                  <a:lumMod val="50000"/>
                  <a:lumOff val="50000"/>
                </a:schemeClr>
              </a:buClr>
              <a:buSzPct val="75000"/>
              <a:buFont typeface="Arial" panose="020B0604020202020204" pitchFamily="34" charset="0"/>
              <a:buChar char="•"/>
            </a:pPr>
            <a:endParaRPr lang="en-US" dirty="0">
              <a:solidFill>
                <a:srgbClr val="FFFFFF"/>
              </a:solidFill>
            </a:endParaRPr>
          </a:p>
        </p:txBody>
      </p:sp>
      <p:sp>
        <p:nvSpPr>
          <p:cNvPr id="8" name="TextBox 7"/>
          <p:cNvSpPr txBox="1"/>
          <p:nvPr/>
        </p:nvSpPr>
        <p:spPr>
          <a:xfrm>
            <a:off x="9909003" y="6649068"/>
            <a:ext cx="228299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2" tooltip="https://tuttion.it/amazon-prime-gratis-per-90-giorni-ed-in-offerta-per-gli-universitari/"/>
              </a:rPr>
              <a:t>This Photo</a:t>
            </a:r>
            <a:r>
              <a:rPr lang="en-US" sz="700">
                <a:solidFill>
                  <a:srgbClr val="FFFFFF"/>
                </a:solidFill>
              </a:rPr>
              <a:t> by Unknown Author is licensed under </a:t>
            </a:r>
            <a:r>
              <a:rPr lang="en-US" sz="700">
                <a:solidFill>
                  <a:srgbClr val="FFFFFF"/>
                </a:solidFill>
                <a:hlinkClick r:id="rId3" tooltip="https://creativecommons.org/licenses/by/3.0/"/>
              </a:rPr>
              <a:t>CC BY</a:t>
            </a:r>
            <a:endParaRPr lang="en-US" sz="700">
              <a:solidFill>
                <a:srgbClr val="FFFFFF"/>
              </a:solidFill>
            </a:endParaRPr>
          </a:p>
        </p:txBody>
      </p:sp>
      <p:sp>
        <p:nvSpPr>
          <p:cNvPr id="2" name="TextBox 1"/>
          <p:cNvSpPr txBox="1"/>
          <p:nvPr/>
        </p:nvSpPr>
        <p:spPr>
          <a:xfrm>
            <a:off x="185530" y="-26504"/>
            <a:ext cx="6082748" cy="369332"/>
          </a:xfrm>
          <a:prstGeom prst="rect">
            <a:avLst/>
          </a:prstGeom>
          <a:noFill/>
        </p:spPr>
        <p:txBody>
          <a:bodyPr wrap="square" rtlCol="0">
            <a:spAutoFit/>
          </a:bodyPr>
          <a:lstStyle/>
          <a:p>
            <a:r>
              <a:rPr lang="en-US" b="1" dirty="0"/>
              <a:t>PATENT STARTEGY</a:t>
            </a:r>
            <a:endParaRPr lang="en-US" b="1" dirty="0"/>
          </a:p>
        </p:txBody>
      </p:sp>
      <p:sp>
        <p:nvSpPr>
          <p:cNvPr id="4" name="Title 3"/>
          <p:cNvSpPr>
            <a:spLocks noGrp="1"/>
          </p:cNvSpPr>
          <p:nvPr>
            <p:ph type="title"/>
          </p:nvPr>
        </p:nvSpPr>
        <p:spPr>
          <a:xfrm>
            <a:off x="138482" y="303270"/>
            <a:ext cx="8911687" cy="1044268"/>
          </a:xfrm>
        </p:spPr>
        <p:txBody>
          <a:bodyPr>
            <a:normAutofit/>
          </a:bodyPr>
          <a:lstStyle/>
          <a:p>
            <a:r>
              <a:rPr lang="en-US" sz="1600" dirty="0">
                <a:solidFill>
                  <a:schemeClr val="tx1"/>
                </a:solidFill>
              </a:rPr>
              <a:t>The United States Patents and Trademarks Board issued a total of two thousand and fifty one patents to Amazon Systems in two thousand and twenty two. In comparison to the prior year, this shows a 3% declination in the number of United States patents awarded.</a:t>
            </a:r>
            <a:endParaRPr lang="en-US" sz="1600" dirty="0">
              <a:solidFill>
                <a:schemeClr val="tx1"/>
              </a:solidFill>
            </a:endParaRPr>
          </a:p>
        </p:txBody>
      </p:sp>
      <p:graphicFrame>
        <p:nvGraphicFramePr>
          <p:cNvPr id="6" name="Table 8"/>
          <p:cNvGraphicFramePr>
            <a:graphicFrameLocks noGrp="1"/>
          </p:cNvGraphicFramePr>
          <p:nvPr/>
        </p:nvGraphicFramePr>
        <p:xfrm>
          <a:off x="3941006" y="1297179"/>
          <a:ext cx="8128000" cy="5098304"/>
        </p:xfrm>
        <a:graphic>
          <a:graphicData uri="http://schemas.openxmlformats.org/drawingml/2006/table">
            <a:tbl>
              <a:tblPr firstRow="1" bandRow="1">
                <a:tableStyleId>{5C22544A-7EE6-4342-B048-85BDC9FD1C3A}</a:tableStyleId>
              </a:tblPr>
              <a:tblGrid>
                <a:gridCol w="8128000"/>
              </a:tblGrid>
              <a:tr h="5098304">
                <a:tc>
                  <a:txBody>
                    <a:bodyPr/>
                    <a:lstStyle/>
                    <a:p>
                      <a:endParaRPr lang="en-US" dirty="0"/>
                    </a:p>
                  </a:txBody>
                  <a:tcPr/>
                </a:tc>
              </a:tr>
            </a:tbl>
          </a:graphicData>
        </a:graphic>
      </p:graphicFrame>
      <p:pic>
        <p:nvPicPr>
          <p:cNvPr id="10" name="Picture 9" descr="Chart, bar chart&#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1006" y="1242137"/>
            <a:ext cx="8112511" cy="5120881"/>
          </a:xfrm>
          <a:prstGeom prst="rect">
            <a:avLst/>
          </a:prstGeom>
        </p:spPr>
      </p:pic>
      <p:sp>
        <p:nvSpPr>
          <p:cNvPr id="11" name="TextBox 10"/>
          <p:cNvSpPr txBox="1"/>
          <p:nvPr/>
        </p:nvSpPr>
        <p:spPr>
          <a:xfrm>
            <a:off x="345950" y="2277979"/>
            <a:ext cx="3600407" cy="646331"/>
          </a:xfrm>
          <a:prstGeom prst="rect">
            <a:avLst/>
          </a:prstGeom>
          <a:noFill/>
        </p:spPr>
        <p:txBody>
          <a:bodyPr wrap="square" rtlCol="0">
            <a:spAutoFit/>
          </a:bodyPr>
          <a:lstStyle/>
          <a:p>
            <a:r>
              <a:rPr lang="en-US" b="1" dirty="0"/>
              <a:t>HOW TO CHECK PATENT</a:t>
            </a:r>
            <a:endParaRPr lang="en-US" b="1" dirty="0"/>
          </a:p>
          <a:p>
            <a:endParaRPr lang="en-US" dirty="0"/>
          </a:p>
        </p:txBody>
      </p:sp>
      <p:sp>
        <p:nvSpPr>
          <p:cNvPr id="13" name="Rectangle 12"/>
          <p:cNvSpPr/>
          <p:nvPr/>
        </p:nvSpPr>
        <p:spPr>
          <a:xfrm>
            <a:off x="185530" y="2871537"/>
            <a:ext cx="3616449" cy="401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b="1" dirty="0"/>
              <a:t>Search for list on Amazon</a:t>
            </a:r>
            <a:endParaRPr lang="en-US" b="1" dirty="0"/>
          </a:p>
        </p:txBody>
      </p:sp>
      <p:sp>
        <p:nvSpPr>
          <p:cNvPr id="14" name="Rectangle 13"/>
          <p:cNvSpPr/>
          <p:nvPr/>
        </p:nvSpPr>
        <p:spPr>
          <a:xfrm>
            <a:off x="185530" y="3545305"/>
            <a:ext cx="3600407" cy="526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a:t>
            </a:r>
            <a:r>
              <a:rPr lang="en-US" b="1" dirty="0"/>
              <a:t>Order a Product sample</a:t>
            </a:r>
            <a:endParaRPr lang="en-US" b="1" dirty="0"/>
          </a:p>
          <a:p>
            <a:pPr algn="ctr"/>
            <a:endParaRPr lang="en-US" dirty="0"/>
          </a:p>
        </p:txBody>
      </p:sp>
      <p:sp>
        <p:nvSpPr>
          <p:cNvPr id="15" name="Rectangle 14"/>
          <p:cNvSpPr/>
          <p:nvPr/>
        </p:nvSpPr>
        <p:spPr>
          <a:xfrm>
            <a:off x="185530" y="4395537"/>
            <a:ext cx="3600407" cy="545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 Search Online</a:t>
            </a:r>
            <a:endParaRPr lang="en-US" b="1" dirty="0"/>
          </a:p>
          <a:p>
            <a:pPr algn="ct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p:cNvPicPr>
            <a:picLocks noChangeAspect="1"/>
          </p:cNvPicPr>
          <p:nvPr/>
        </p:nvPicPr>
        <p:blipFill rotWithShape="1">
          <a:blip r:embed="rId1">
            <a:alphaModFix amt="35000"/>
            <a:duotone>
              <a:schemeClr val="accent1">
                <a:shade val="45000"/>
                <a:satMod val="135000"/>
              </a:schemeClr>
              <a:prstClr val="white"/>
            </a:duotone>
            <a:extLst>
              <a:ext uri="{28A0092B-C50C-407E-A947-70E740481C1C}">
                <a14:useLocalDpi xmlns:a14="http://schemas.microsoft.com/office/drawing/2010/main" val="0"/>
              </a:ext>
            </a:extLst>
          </a:blip>
          <a:srcRect b="2597"/>
          <a:stretch>
            <a:fillRect/>
          </a:stretch>
        </p:blipFill>
        <p:spPr>
          <a:xfrm>
            <a:off x="20" y="-83976"/>
            <a:ext cx="12191980" cy="694197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itle 4"/>
          <p:cNvSpPr>
            <a:spLocks noGrp="1"/>
          </p:cNvSpPr>
          <p:nvPr>
            <p:ph type="title"/>
          </p:nvPr>
        </p:nvSpPr>
        <p:spPr>
          <a:xfrm>
            <a:off x="882268" y="698643"/>
            <a:ext cx="5243394" cy="1766400"/>
          </a:xfrm>
        </p:spPr>
        <p:txBody>
          <a:bodyPr vert="horz" lIns="91440" tIns="45720" rIns="91440" bIns="45720" rtlCol="0" anchor="t" anchorCtr="0">
            <a:normAutofit/>
          </a:bodyPr>
          <a:lstStyle/>
          <a:p>
            <a:br>
              <a:rPr lang="en-US" sz="1800" spc="-100" dirty="0"/>
            </a:br>
            <a:br>
              <a:rPr lang="en-US" sz="1800" spc="-100" dirty="0">
                <a:solidFill>
                  <a:srgbClr val="FFFFFF"/>
                </a:solidFill>
              </a:rPr>
            </a:br>
            <a:br>
              <a:rPr lang="en-US" sz="1800" spc="-100" dirty="0">
                <a:solidFill>
                  <a:srgbClr val="FFFFFF"/>
                </a:solidFill>
              </a:rPr>
            </a:br>
            <a:br>
              <a:rPr lang="en-US" sz="1800" spc="-100" dirty="0">
                <a:solidFill>
                  <a:srgbClr val="FFFFFF"/>
                </a:solidFill>
              </a:rPr>
            </a:br>
            <a:endParaRPr lang="en-US" sz="1800" b="1" kern="1200" spc="-100" dirty="0">
              <a:solidFill>
                <a:srgbClr val="FFFFFF"/>
              </a:solidFill>
              <a:latin typeface="+mj-lt"/>
              <a:ea typeface="+mj-ea"/>
              <a:cs typeface="+mj-cs"/>
            </a:endParaRPr>
          </a:p>
        </p:txBody>
      </p:sp>
      <p:sp>
        <p:nvSpPr>
          <p:cNvPr id="12" name="TextBox 11"/>
          <p:cNvSpPr txBox="1"/>
          <p:nvPr/>
        </p:nvSpPr>
        <p:spPr>
          <a:xfrm>
            <a:off x="7229042" y="698643"/>
            <a:ext cx="4124758" cy="5301467"/>
          </a:xfrm>
          <a:prstGeom prst="rect">
            <a:avLst/>
          </a:prstGeom>
        </p:spPr>
        <p:txBody>
          <a:bodyPr vert="horz" lIns="91440" tIns="45720" rIns="91440" bIns="45720" rtlCol="0" anchor="b">
            <a:normAutofit/>
          </a:bodyPr>
          <a:lstStyle/>
          <a:p>
            <a:pPr marL="342900" indent="-228600">
              <a:lnSpc>
                <a:spcPct val="90000"/>
              </a:lnSpc>
              <a:spcAft>
                <a:spcPts val="600"/>
              </a:spcAft>
              <a:buClr>
                <a:schemeClr val="tx2">
                  <a:lumMod val="50000"/>
                  <a:lumOff val="50000"/>
                </a:schemeClr>
              </a:buClr>
              <a:buSzPct val="75000"/>
              <a:buFont typeface="Arial" panose="020B0604020202020204" pitchFamily="34" charset="0"/>
              <a:buChar char="•"/>
            </a:pPr>
            <a:endParaRPr lang="en-US" dirty="0">
              <a:solidFill>
                <a:srgbClr val="FFFFFF"/>
              </a:solidFill>
            </a:endParaRPr>
          </a:p>
          <a:p>
            <a:pPr marL="342900" indent="-228600">
              <a:lnSpc>
                <a:spcPct val="90000"/>
              </a:lnSpc>
              <a:spcAft>
                <a:spcPts val="600"/>
              </a:spcAft>
              <a:buClr>
                <a:schemeClr val="tx2">
                  <a:lumMod val="50000"/>
                  <a:lumOff val="50000"/>
                </a:schemeClr>
              </a:buClr>
              <a:buSzPct val="75000"/>
              <a:buFont typeface="Arial" panose="020B0604020202020204" pitchFamily="34" charset="0"/>
              <a:buChar char="•"/>
            </a:pPr>
            <a:endParaRPr lang="en-US" dirty="0">
              <a:solidFill>
                <a:srgbClr val="FFFFFF"/>
              </a:solidFill>
            </a:endParaRPr>
          </a:p>
        </p:txBody>
      </p:sp>
      <p:sp>
        <p:nvSpPr>
          <p:cNvPr id="8" name="TextBox 7"/>
          <p:cNvSpPr txBox="1"/>
          <p:nvPr/>
        </p:nvSpPr>
        <p:spPr>
          <a:xfrm>
            <a:off x="9909003" y="6649068"/>
            <a:ext cx="228299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2" tooltip="https://tuttion.it/amazon-prime-gratis-per-90-giorni-ed-in-offerta-per-gli-universitari/"/>
              </a:rPr>
              <a:t>This Photo</a:t>
            </a:r>
            <a:r>
              <a:rPr lang="en-US" sz="700">
                <a:solidFill>
                  <a:srgbClr val="FFFFFF"/>
                </a:solidFill>
              </a:rPr>
              <a:t> by Unknown Author is licensed under </a:t>
            </a:r>
            <a:r>
              <a:rPr lang="en-US" sz="700">
                <a:solidFill>
                  <a:srgbClr val="FFFFFF"/>
                </a:solidFill>
                <a:hlinkClick r:id="rId3" tooltip="https://creativecommons.org/licenses/by/3.0/"/>
              </a:rPr>
              <a:t>CC BY</a:t>
            </a:r>
            <a:endParaRPr lang="en-US" sz="700">
              <a:solidFill>
                <a:srgbClr val="FFFFFF"/>
              </a:solidFill>
            </a:endParaRPr>
          </a:p>
        </p:txBody>
      </p:sp>
      <p:sp>
        <p:nvSpPr>
          <p:cNvPr id="2" name="TextBox 1"/>
          <p:cNvSpPr txBox="1"/>
          <p:nvPr/>
        </p:nvSpPr>
        <p:spPr>
          <a:xfrm>
            <a:off x="160421" y="8877"/>
            <a:ext cx="6561221" cy="369332"/>
          </a:xfrm>
          <a:prstGeom prst="rect">
            <a:avLst/>
          </a:prstGeom>
          <a:noFill/>
        </p:spPr>
        <p:txBody>
          <a:bodyPr wrap="square" rtlCol="0">
            <a:spAutoFit/>
          </a:bodyPr>
          <a:lstStyle/>
          <a:p>
            <a:r>
              <a:rPr lang="en-US" b="1" dirty="0"/>
              <a:t>PLATFORM TECHNOLOGIES – FUTURE PRODUCTS</a:t>
            </a:r>
            <a:endParaRPr lang="en-US" b="1" dirty="0"/>
          </a:p>
        </p:txBody>
      </p:sp>
      <p:sp>
        <p:nvSpPr>
          <p:cNvPr id="6" name="Rectangle 5"/>
          <p:cNvSpPr/>
          <p:nvPr/>
        </p:nvSpPr>
        <p:spPr>
          <a:xfrm>
            <a:off x="5612318" y="8877"/>
            <a:ext cx="2296443" cy="2108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596276" y="2465043"/>
            <a:ext cx="2296443" cy="2108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612318" y="4732421"/>
            <a:ext cx="2296443" cy="1916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149391" y="4828675"/>
            <a:ext cx="4248736" cy="369332"/>
          </a:xfrm>
          <a:prstGeom prst="rect">
            <a:avLst/>
          </a:prstGeom>
          <a:noFill/>
        </p:spPr>
        <p:txBody>
          <a:bodyPr wrap="square" rtlCol="0">
            <a:spAutoFit/>
          </a:bodyPr>
          <a:lstStyle/>
          <a:p>
            <a:r>
              <a:rPr lang="en-US" b="1" dirty="0"/>
              <a:t>FLEET OF DELIVERY DRONES</a:t>
            </a:r>
            <a:endParaRPr lang="en-US" b="1" dirty="0"/>
          </a:p>
        </p:txBody>
      </p:sp>
      <p:sp>
        <p:nvSpPr>
          <p:cNvPr id="15" name="TextBox 14"/>
          <p:cNvSpPr txBox="1"/>
          <p:nvPr/>
        </p:nvSpPr>
        <p:spPr>
          <a:xfrm>
            <a:off x="8117308" y="3202982"/>
            <a:ext cx="4248736" cy="369332"/>
          </a:xfrm>
          <a:prstGeom prst="rect">
            <a:avLst/>
          </a:prstGeom>
          <a:noFill/>
        </p:spPr>
        <p:txBody>
          <a:bodyPr wrap="square" rtlCol="0">
            <a:spAutoFit/>
          </a:bodyPr>
          <a:lstStyle/>
          <a:p>
            <a:r>
              <a:rPr lang="en-US" b="1" dirty="0"/>
              <a:t>DIGITISED TRADING IN INDIA</a:t>
            </a:r>
            <a:endParaRPr lang="en-US" b="1" dirty="0"/>
          </a:p>
        </p:txBody>
      </p:sp>
      <p:sp>
        <p:nvSpPr>
          <p:cNvPr id="17" name="TextBox 16"/>
          <p:cNvSpPr txBox="1"/>
          <p:nvPr/>
        </p:nvSpPr>
        <p:spPr>
          <a:xfrm>
            <a:off x="8245644" y="892915"/>
            <a:ext cx="4248736" cy="369332"/>
          </a:xfrm>
          <a:prstGeom prst="rect">
            <a:avLst/>
          </a:prstGeom>
          <a:noFill/>
        </p:spPr>
        <p:txBody>
          <a:bodyPr wrap="square" rtlCol="0">
            <a:spAutoFit/>
          </a:bodyPr>
          <a:lstStyle/>
          <a:p>
            <a:r>
              <a:rPr lang="en-US" b="1" dirty="0"/>
              <a:t>AI POWERED ROBOT</a:t>
            </a:r>
            <a:endParaRPr lang="en-US" b="1" dirty="0"/>
          </a:p>
        </p:txBody>
      </p:sp>
      <p:cxnSp>
        <p:nvCxnSpPr>
          <p:cNvPr id="20" name="Straight Arrow Connector 19"/>
          <p:cNvCxnSpPr/>
          <p:nvPr/>
        </p:nvCxnSpPr>
        <p:spPr>
          <a:xfrm>
            <a:off x="4764505" y="2823411"/>
            <a:ext cx="8317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Elbow Connector 21"/>
          <p:cNvCxnSpPr/>
          <p:nvPr/>
        </p:nvCxnSpPr>
        <p:spPr>
          <a:xfrm rot="5400000" flipH="1" flipV="1">
            <a:off x="3379664" y="-99053"/>
            <a:ext cx="1299411" cy="3133813"/>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5" name="Elbow Connector 24"/>
          <p:cNvCxnSpPr/>
          <p:nvPr/>
        </p:nvCxnSpPr>
        <p:spPr>
          <a:xfrm rot="16200000" flipH="1">
            <a:off x="2914443" y="2852693"/>
            <a:ext cx="2245894" cy="314985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pic>
        <p:nvPicPr>
          <p:cNvPr id="27" name="Picture 26" descr="A picture containing indoor, appliance, cluttered&#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8052" y="11365"/>
            <a:ext cx="2296443" cy="2106193"/>
          </a:xfrm>
          <a:prstGeom prst="rect">
            <a:avLst/>
          </a:prstGeom>
        </p:spPr>
      </p:pic>
      <p:pic>
        <p:nvPicPr>
          <p:cNvPr id="29" name="Picture 28" descr="A picture containing text, sign&#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2678" y="2457023"/>
            <a:ext cx="2296443" cy="2108680"/>
          </a:xfrm>
          <a:prstGeom prst="rect">
            <a:avLst/>
          </a:prstGeom>
        </p:spPr>
      </p:pic>
      <p:pic>
        <p:nvPicPr>
          <p:cNvPr id="32" name="Picture 31" descr="A blue and white airplane flying in the sky&#10;&#10;Description automatically generated with low confidenc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4041" y="4730696"/>
            <a:ext cx="2296443" cy="1920475"/>
          </a:xfrm>
          <a:prstGeom prst="rect">
            <a:avLst/>
          </a:prstGeom>
        </p:spPr>
      </p:pic>
      <p:sp>
        <p:nvSpPr>
          <p:cNvPr id="33" name="Rectangle 32"/>
          <p:cNvSpPr/>
          <p:nvPr/>
        </p:nvSpPr>
        <p:spPr>
          <a:xfrm>
            <a:off x="385011" y="2117558"/>
            <a:ext cx="4379494" cy="1187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close up of a logo&#10;&#10;Description automatically generated with low confidenc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349" y="2107535"/>
            <a:ext cx="4439113" cy="12994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p:cNvPicPr>
            <a:picLocks noChangeAspect="1"/>
          </p:cNvPicPr>
          <p:nvPr/>
        </p:nvPicPr>
        <p:blipFill rotWithShape="1">
          <a:blip r:embed="rId1">
            <a:alphaModFix amt="35000"/>
            <a:duotone>
              <a:schemeClr val="accent1">
                <a:shade val="45000"/>
                <a:satMod val="135000"/>
              </a:schemeClr>
              <a:prstClr val="white"/>
            </a:duotone>
            <a:extLst>
              <a:ext uri="{28A0092B-C50C-407E-A947-70E740481C1C}">
                <a14:useLocalDpi xmlns:a14="http://schemas.microsoft.com/office/drawing/2010/main" val="0"/>
              </a:ext>
            </a:extLst>
          </a:blip>
          <a:srcRect b="2597"/>
          <a:stretch>
            <a:fillRect/>
          </a:stretch>
        </p:blipFill>
        <p:spPr>
          <a:xfrm>
            <a:off x="20" y="-83976"/>
            <a:ext cx="12191980" cy="694197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itle 4"/>
          <p:cNvSpPr>
            <a:spLocks noGrp="1"/>
          </p:cNvSpPr>
          <p:nvPr>
            <p:ph type="title"/>
          </p:nvPr>
        </p:nvSpPr>
        <p:spPr>
          <a:xfrm>
            <a:off x="882268" y="698643"/>
            <a:ext cx="5243394" cy="1766400"/>
          </a:xfrm>
        </p:spPr>
        <p:txBody>
          <a:bodyPr vert="horz" lIns="91440" tIns="45720" rIns="91440" bIns="45720" rtlCol="0" anchor="t" anchorCtr="0">
            <a:normAutofit fontScale="90000"/>
          </a:bodyPr>
          <a:lstStyle/>
          <a:p>
            <a:r>
              <a:rPr lang="en-US" sz="2800" b="1" u="sng" kern="1200" spc="-100" dirty="0">
                <a:latin typeface="+mj-lt"/>
                <a:ea typeface="+mj-ea"/>
                <a:cs typeface="+mj-cs"/>
              </a:rPr>
              <a:t>Specification of the product;</a:t>
            </a:r>
            <a:br>
              <a:rPr lang="en-US" sz="2800" b="1" u="sng" kern="1200" spc="-100" dirty="0">
                <a:latin typeface="+mj-lt"/>
                <a:ea typeface="+mj-ea"/>
                <a:cs typeface="+mj-cs"/>
              </a:rPr>
            </a:br>
            <a:br>
              <a:rPr lang="en-US" sz="2800" b="1" u="sng" kern="1200" spc="-100" dirty="0">
                <a:latin typeface="+mj-lt"/>
                <a:ea typeface="+mj-ea"/>
                <a:cs typeface="+mj-cs"/>
              </a:rPr>
            </a:br>
            <a:r>
              <a:rPr lang="en-US" sz="1800" b="1" spc="-100" dirty="0"/>
              <a:t> </a:t>
            </a:r>
            <a:r>
              <a:rPr lang="en-US" sz="1800" spc="-100" dirty="0"/>
              <a:t>Strategy: The Everything Store ,</a:t>
            </a:r>
            <a:br>
              <a:rPr lang="en-US" sz="1800" spc="-100" dirty="0"/>
            </a:br>
            <a:r>
              <a:rPr lang="en-US" sz="1800" spc="-100" dirty="0"/>
              <a:t>autonomous vehicle,</a:t>
            </a:r>
            <a:br>
              <a:rPr lang="en-US" sz="1800" spc="-100" dirty="0"/>
            </a:br>
            <a:r>
              <a:rPr lang="en-US" sz="1800" spc="-100" dirty="0"/>
              <a:t>satellite internet,</a:t>
            </a:r>
            <a:br>
              <a:rPr lang="en-US" sz="1800" spc="-100" dirty="0"/>
            </a:br>
            <a:r>
              <a:rPr lang="en-US" sz="1800" spc="-100" dirty="0"/>
              <a:t>food market and much more.</a:t>
            </a:r>
            <a:br>
              <a:rPr lang="en-US" sz="1800" spc="-100" dirty="0"/>
            </a:br>
            <a:br>
              <a:rPr lang="en-US" sz="1800" spc="-100" dirty="0">
                <a:solidFill>
                  <a:srgbClr val="FFFFFF"/>
                </a:solidFill>
              </a:rPr>
            </a:br>
            <a:br>
              <a:rPr lang="en-US" sz="1800" spc="-100" dirty="0">
                <a:solidFill>
                  <a:srgbClr val="FFFFFF"/>
                </a:solidFill>
              </a:rPr>
            </a:br>
            <a:br>
              <a:rPr lang="en-US" sz="1800" spc="-100" dirty="0">
                <a:solidFill>
                  <a:srgbClr val="FFFFFF"/>
                </a:solidFill>
              </a:rPr>
            </a:br>
            <a:endParaRPr lang="en-US" sz="1800" b="1" kern="1200" spc="-100" dirty="0">
              <a:solidFill>
                <a:srgbClr val="FFFFFF"/>
              </a:solidFill>
              <a:latin typeface="+mj-lt"/>
              <a:ea typeface="+mj-ea"/>
              <a:cs typeface="+mj-cs"/>
            </a:endParaRPr>
          </a:p>
        </p:txBody>
      </p:sp>
      <p:sp>
        <p:nvSpPr>
          <p:cNvPr id="12" name="TextBox 11"/>
          <p:cNvSpPr txBox="1"/>
          <p:nvPr/>
        </p:nvSpPr>
        <p:spPr>
          <a:xfrm>
            <a:off x="7229042" y="698643"/>
            <a:ext cx="4124758" cy="5301467"/>
          </a:xfrm>
          <a:prstGeom prst="rect">
            <a:avLst/>
          </a:prstGeom>
        </p:spPr>
        <p:txBody>
          <a:bodyPr vert="horz" lIns="91440" tIns="45720" rIns="91440" bIns="45720" rtlCol="0" anchor="b">
            <a:normAutofit/>
          </a:bodyPr>
          <a:lstStyle/>
          <a:p>
            <a:pPr marL="342900" indent="-228600">
              <a:lnSpc>
                <a:spcPct val="90000"/>
              </a:lnSpc>
              <a:spcAft>
                <a:spcPts val="600"/>
              </a:spcAft>
              <a:buClr>
                <a:schemeClr val="tx2">
                  <a:lumMod val="50000"/>
                  <a:lumOff val="50000"/>
                </a:schemeClr>
              </a:buClr>
              <a:buSzPct val="75000"/>
              <a:buFont typeface="Arial" panose="020B0604020202020204" pitchFamily="34" charset="0"/>
              <a:buChar char="•"/>
            </a:pPr>
            <a:endParaRPr lang="en-US" dirty="0">
              <a:solidFill>
                <a:srgbClr val="FFFFFF"/>
              </a:solidFill>
            </a:endParaRPr>
          </a:p>
          <a:p>
            <a:pPr marL="342900" indent="-228600">
              <a:lnSpc>
                <a:spcPct val="90000"/>
              </a:lnSpc>
              <a:spcAft>
                <a:spcPts val="600"/>
              </a:spcAft>
              <a:buClr>
                <a:schemeClr val="tx2">
                  <a:lumMod val="50000"/>
                  <a:lumOff val="50000"/>
                </a:schemeClr>
              </a:buClr>
              <a:buSzPct val="75000"/>
              <a:buFont typeface="Arial" panose="020B0604020202020204" pitchFamily="34" charset="0"/>
              <a:buChar char="•"/>
            </a:pPr>
            <a:endParaRPr lang="en-US" dirty="0">
              <a:solidFill>
                <a:srgbClr val="FFFFFF"/>
              </a:solidFill>
            </a:endParaRPr>
          </a:p>
        </p:txBody>
      </p:sp>
      <p:sp>
        <p:nvSpPr>
          <p:cNvPr id="8" name="TextBox 7"/>
          <p:cNvSpPr txBox="1"/>
          <p:nvPr/>
        </p:nvSpPr>
        <p:spPr>
          <a:xfrm>
            <a:off x="9909003" y="6649068"/>
            <a:ext cx="228299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2" tooltip="https://tuttion.it/amazon-prime-gratis-per-90-giorni-ed-in-offerta-per-gli-universitari/"/>
              </a:rPr>
              <a:t>This Photo</a:t>
            </a:r>
            <a:r>
              <a:rPr lang="en-US" sz="700">
                <a:solidFill>
                  <a:srgbClr val="FFFFFF"/>
                </a:solidFill>
              </a:rPr>
              <a:t> by Unknown Author is licensed under </a:t>
            </a:r>
            <a:r>
              <a:rPr lang="en-US" sz="700">
                <a:solidFill>
                  <a:srgbClr val="FFFFFF"/>
                </a:solidFill>
                <a:hlinkClick r:id="rId3" tooltip="https://creativecommons.org/licenses/by/3.0/"/>
              </a:rPr>
              <a:t>CC BY</a:t>
            </a:r>
            <a:endParaRPr lang="en-US" sz="700">
              <a:solidFill>
                <a:srgbClr val="FFFFFF"/>
              </a:solidFill>
            </a:endParaRPr>
          </a:p>
        </p:txBody>
      </p:sp>
      <p:cxnSp>
        <p:nvCxnSpPr>
          <p:cNvPr id="16" name="Straight Arrow Connector 15"/>
          <p:cNvCxnSpPr/>
          <p:nvPr/>
        </p:nvCxnSpPr>
        <p:spPr>
          <a:xfrm>
            <a:off x="724977" y="1764173"/>
            <a:ext cx="166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24977" y="1988432"/>
            <a:ext cx="166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24977" y="2187718"/>
            <a:ext cx="1663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542384" y="1988432"/>
            <a:ext cx="654073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It also provides variety of downloadable and streaming options through Prime, video, music, twitch, &amp; audible units.</a:t>
            </a:r>
            <a:endParaRPr lang="en-US" dirty="0"/>
          </a:p>
          <a:p>
            <a:pPr marL="285750" indent="-285750">
              <a:buFont typeface="Arial" panose="020B0604020202020204" pitchFamily="34" charset="0"/>
              <a:buChar char="•"/>
            </a:pPr>
            <a:r>
              <a:rPr lang="en-US" b="1" dirty="0"/>
              <a:t>Private labeled product</a:t>
            </a:r>
            <a:r>
              <a:rPr lang="en-US" dirty="0"/>
              <a:t>: They sells many products under its own brand name, including phone chargers, batteries, and diaper wipes.</a:t>
            </a:r>
            <a:endParaRPr lang="en-US" dirty="0"/>
          </a:p>
          <a:p>
            <a:pPr marL="285750" indent="-285750">
              <a:buFont typeface="Arial" panose="020B0604020202020204" pitchFamily="34" charset="0"/>
              <a:buChar char="•"/>
            </a:pPr>
            <a:r>
              <a:rPr lang="en-US" b="1" dirty="0"/>
              <a:t>Third-party sellers: </a:t>
            </a:r>
            <a:r>
              <a:rPr lang="en-US" dirty="0"/>
              <a:t>Some other large e-commerce sellers are using amazon to sell their products, In addition to their own websites.</a:t>
            </a:r>
            <a:endParaRPr lang="en-US" dirty="0"/>
          </a:p>
          <a:p>
            <a:pPr marL="285750" indent="-285750">
              <a:buFont typeface="Arial" panose="020B0604020202020204" pitchFamily="34" charset="0"/>
              <a:buChar char="•"/>
            </a:pPr>
            <a:r>
              <a:rPr lang="en-US" b="1" dirty="0"/>
              <a:t>Affiliate program, Product review, Amazone sales rank, etc.. </a:t>
            </a:r>
            <a:endParaRPr lang="en-US"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p:cNvPicPr>
            <a:picLocks noChangeAspect="1"/>
          </p:cNvPicPr>
          <p:nvPr/>
        </p:nvPicPr>
        <p:blipFill rotWithShape="1">
          <a:blip r:embed="rId1">
            <a:alphaModFix amt="35000"/>
            <a:duotone>
              <a:schemeClr val="accent1">
                <a:shade val="45000"/>
                <a:satMod val="135000"/>
              </a:schemeClr>
              <a:prstClr val="white"/>
            </a:duotone>
            <a:extLst>
              <a:ext uri="{28A0092B-C50C-407E-A947-70E740481C1C}">
                <a14:useLocalDpi xmlns:a14="http://schemas.microsoft.com/office/drawing/2010/main" val="0"/>
              </a:ext>
            </a:extLst>
          </a:blip>
          <a:srcRect b="2597"/>
          <a:stretch>
            <a:fillRect/>
          </a:stretch>
        </p:blipFill>
        <p:spPr>
          <a:xfrm>
            <a:off x="20" y="-2"/>
            <a:ext cx="12191980" cy="685800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itle 4"/>
          <p:cNvSpPr>
            <a:spLocks noGrp="1"/>
          </p:cNvSpPr>
          <p:nvPr>
            <p:ph type="title"/>
          </p:nvPr>
        </p:nvSpPr>
        <p:spPr>
          <a:xfrm>
            <a:off x="882267" y="698642"/>
            <a:ext cx="10930283" cy="362107"/>
          </a:xfrm>
        </p:spPr>
        <p:txBody>
          <a:bodyPr vert="horz" lIns="91440" tIns="45720" rIns="91440" bIns="45720" rtlCol="0" anchor="t" anchorCtr="0">
            <a:normAutofit fontScale="90000"/>
          </a:bodyPr>
          <a:lstStyle/>
          <a:p>
            <a:r>
              <a:rPr lang="en-US" sz="2400" b="1" spc="-100" dirty="0"/>
              <a:t>Amazon</a:t>
            </a:r>
            <a:r>
              <a:rPr lang="en-US" sz="2400" spc="-100" dirty="0"/>
              <a:t> </a:t>
            </a:r>
            <a:r>
              <a:rPr lang="en-US" sz="1800" spc="-100" dirty="0"/>
              <a:t>is a massive global corporation that produces and sells wide range of products and services.</a:t>
            </a:r>
            <a:br>
              <a:rPr lang="en-US" sz="1800" spc="-100" dirty="0"/>
            </a:br>
            <a:br>
              <a:rPr lang="en-US" sz="1800" spc="-100" dirty="0"/>
            </a:br>
            <a:endParaRPr lang="en-US" sz="1800" b="1" kern="1200" spc="-100" dirty="0">
              <a:latin typeface="+mj-lt"/>
              <a:ea typeface="+mj-ea"/>
              <a:cs typeface="+mj-cs"/>
            </a:endParaRPr>
          </a:p>
        </p:txBody>
      </p:sp>
      <p:sp>
        <p:nvSpPr>
          <p:cNvPr id="12" name="TextBox 11"/>
          <p:cNvSpPr txBox="1"/>
          <p:nvPr/>
        </p:nvSpPr>
        <p:spPr>
          <a:xfrm>
            <a:off x="7229042" y="698643"/>
            <a:ext cx="4124758" cy="5301467"/>
          </a:xfrm>
          <a:prstGeom prst="rect">
            <a:avLst/>
          </a:prstGeom>
        </p:spPr>
        <p:txBody>
          <a:bodyPr vert="horz" lIns="91440" tIns="45720" rIns="91440" bIns="45720" rtlCol="0" anchor="b">
            <a:normAutofit/>
          </a:bodyPr>
          <a:lstStyle/>
          <a:p>
            <a:pPr marL="342900" indent="-228600">
              <a:lnSpc>
                <a:spcPct val="90000"/>
              </a:lnSpc>
              <a:spcAft>
                <a:spcPts val="600"/>
              </a:spcAft>
              <a:buClr>
                <a:schemeClr val="tx2">
                  <a:lumMod val="50000"/>
                  <a:lumOff val="50000"/>
                </a:schemeClr>
              </a:buClr>
              <a:buSzPct val="75000"/>
              <a:buFont typeface="Arial" panose="020B0604020202020204" pitchFamily="34" charset="0"/>
              <a:buChar char="•"/>
            </a:pPr>
            <a:endParaRPr lang="en-US" dirty="0">
              <a:solidFill>
                <a:srgbClr val="FFFFFF"/>
              </a:solidFill>
            </a:endParaRPr>
          </a:p>
          <a:p>
            <a:pPr marL="342900" indent="-228600">
              <a:lnSpc>
                <a:spcPct val="90000"/>
              </a:lnSpc>
              <a:spcAft>
                <a:spcPts val="600"/>
              </a:spcAft>
              <a:buClr>
                <a:schemeClr val="tx2">
                  <a:lumMod val="50000"/>
                  <a:lumOff val="50000"/>
                </a:schemeClr>
              </a:buClr>
              <a:buSzPct val="75000"/>
              <a:buFont typeface="Arial" panose="020B0604020202020204" pitchFamily="34" charset="0"/>
              <a:buChar char="•"/>
            </a:pPr>
            <a:endParaRPr lang="en-US" dirty="0">
              <a:solidFill>
                <a:srgbClr val="FFFFFF"/>
              </a:solidFill>
            </a:endParaRPr>
          </a:p>
        </p:txBody>
      </p:sp>
      <p:sp>
        <p:nvSpPr>
          <p:cNvPr id="8" name="TextBox 7"/>
          <p:cNvSpPr txBox="1"/>
          <p:nvPr/>
        </p:nvSpPr>
        <p:spPr>
          <a:xfrm>
            <a:off x="9909003" y="6649068"/>
            <a:ext cx="228299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2" tooltip="https://tuttion.it/amazon-prime-gratis-per-90-giorni-ed-in-offerta-per-gli-universitari/"/>
              </a:rPr>
              <a:t>This Photo</a:t>
            </a:r>
            <a:r>
              <a:rPr lang="en-US" sz="700">
                <a:solidFill>
                  <a:srgbClr val="FFFFFF"/>
                </a:solidFill>
              </a:rPr>
              <a:t> by Unknown Author is licensed under </a:t>
            </a:r>
            <a:r>
              <a:rPr lang="en-US" sz="700">
                <a:solidFill>
                  <a:srgbClr val="FFFFFF"/>
                </a:solidFill>
                <a:hlinkClick r:id="rId3" tooltip="https://creativecommons.org/licenses/by/3.0/"/>
              </a:rPr>
              <a:t>CC BY</a:t>
            </a:r>
            <a:endParaRPr lang="en-US" sz="700">
              <a:solidFill>
                <a:srgbClr val="FFFFFF"/>
              </a:solidFill>
            </a:endParaRPr>
          </a:p>
        </p:txBody>
      </p:sp>
      <p:sp>
        <p:nvSpPr>
          <p:cNvPr id="3" name="TextBox 2"/>
          <p:cNvSpPr txBox="1"/>
          <p:nvPr/>
        </p:nvSpPr>
        <p:spPr>
          <a:xfrm>
            <a:off x="1009981" y="1362269"/>
            <a:ext cx="10827986" cy="6217087"/>
          </a:xfrm>
          <a:prstGeom prst="rect">
            <a:avLst/>
          </a:prstGeom>
          <a:noFill/>
        </p:spPr>
        <p:txBody>
          <a:bodyPr wrap="square" rtlCol="0">
            <a:spAutoFit/>
          </a:bodyPr>
          <a:lstStyle/>
          <a:p>
            <a:r>
              <a:rPr lang="en-US" sz="2000" u="sng" dirty="0"/>
              <a:t>Advertising: </a:t>
            </a:r>
            <a:r>
              <a:rPr lang="en-US" sz="2000" dirty="0"/>
              <a:t> it </a:t>
            </a:r>
            <a:r>
              <a:rPr lang="en-US" dirty="0"/>
              <a:t>operates massive advertising platforms which helps them to increase their profits by advertising the product and services on company’s websites and other digital properties.</a:t>
            </a:r>
            <a:endParaRPr lang="en-US" dirty="0"/>
          </a:p>
          <a:p>
            <a:endParaRPr lang="en-US" dirty="0"/>
          </a:p>
          <a:p>
            <a:r>
              <a:rPr lang="en-US" dirty="0"/>
              <a:t>Amazon also provides other companies to advertise through their websites by paying to be listed as featured product then sells their product by taking their small percentage from the sales price.</a:t>
            </a:r>
            <a:endParaRPr lang="en-US" dirty="0"/>
          </a:p>
          <a:p>
            <a:endParaRPr lang="en-US" dirty="0"/>
          </a:p>
          <a:p>
            <a:endParaRPr lang="en-US" dirty="0"/>
          </a:p>
          <a:p>
            <a:pPr marL="285750" indent="-285750">
              <a:buFont typeface="Arial" panose="020B0604020202020204" pitchFamily="34" charset="0"/>
              <a:buChar char="•"/>
            </a:pPr>
            <a:r>
              <a:rPr lang="en-US" dirty="0"/>
              <a:t>Worldwide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Rev: $513.98 billion (2022)</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No.employees; 1,541,000</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8</a:t>
            </a:r>
            <a:r>
              <a:rPr lang="en-US" baseline="30000" dirty="0"/>
              <a:t>th</a:t>
            </a:r>
            <a:r>
              <a:rPr lang="en-US" dirty="0"/>
              <a:t> of the fortune 500 ranking(largest united state corporations by total revenue)</a:t>
            </a:r>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63900" y="716753"/>
            <a:ext cx="10930283" cy="362107"/>
          </a:xfrm>
        </p:spPr>
        <p:txBody>
          <a:bodyPr vert="horz" lIns="91440" tIns="45720" rIns="91440" bIns="45720" rtlCol="0" anchor="t" anchorCtr="0">
            <a:normAutofit fontScale="90000"/>
          </a:bodyPr>
          <a:lstStyle/>
          <a:p>
            <a:r>
              <a:rPr lang="en-US" sz="1800" b="1" kern="1200" spc="-100" dirty="0">
                <a:latin typeface="+mj-lt"/>
                <a:ea typeface="+mj-ea"/>
                <a:cs typeface="+mj-cs"/>
              </a:rPr>
              <a:t>New </a:t>
            </a:r>
            <a:r>
              <a:rPr lang="en-US" sz="1800" b="1" spc="-100" dirty="0"/>
              <a:t>product</a:t>
            </a:r>
            <a:r>
              <a:rPr lang="en-US" sz="1800" b="1" kern="1200" spc="-100" dirty="0">
                <a:latin typeface="+mj-lt"/>
                <a:ea typeface="+mj-ea"/>
                <a:cs typeface="+mj-cs"/>
              </a:rPr>
              <a:t> development processes;</a:t>
            </a:r>
            <a:br>
              <a:rPr lang="en-US" sz="1800" b="1" kern="1200" spc="-100" dirty="0">
                <a:latin typeface="+mj-lt"/>
                <a:ea typeface="+mj-ea"/>
                <a:cs typeface="+mj-cs"/>
              </a:rPr>
            </a:br>
            <a:endParaRPr lang="en-US" sz="1800" b="1" kern="1200" spc="-100" dirty="0">
              <a:latin typeface="+mj-lt"/>
              <a:ea typeface="+mj-ea"/>
              <a:cs typeface="+mj-cs"/>
            </a:endParaRPr>
          </a:p>
        </p:txBody>
      </p:sp>
      <p:sp>
        <p:nvSpPr>
          <p:cNvPr id="12" name="TextBox 11"/>
          <p:cNvSpPr txBox="1"/>
          <p:nvPr/>
        </p:nvSpPr>
        <p:spPr>
          <a:xfrm>
            <a:off x="7229042" y="698643"/>
            <a:ext cx="4124758" cy="5301467"/>
          </a:xfrm>
          <a:prstGeom prst="rect">
            <a:avLst/>
          </a:prstGeom>
        </p:spPr>
        <p:txBody>
          <a:bodyPr vert="horz" lIns="91440" tIns="45720" rIns="91440" bIns="45720" rtlCol="0" anchor="b">
            <a:normAutofit/>
          </a:bodyPr>
          <a:lstStyle/>
          <a:p>
            <a:pPr marL="342900" indent="-228600">
              <a:lnSpc>
                <a:spcPct val="90000"/>
              </a:lnSpc>
              <a:spcAft>
                <a:spcPts val="600"/>
              </a:spcAft>
              <a:buClr>
                <a:schemeClr val="tx2">
                  <a:lumMod val="50000"/>
                  <a:lumOff val="50000"/>
                </a:schemeClr>
              </a:buClr>
              <a:buSzPct val="75000"/>
              <a:buFont typeface="Arial" panose="020B0604020202020204" pitchFamily="34" charset="0"/>
              <a:buChar char="•"/>
            </a:pPr>
            <a:endParaRPr lang="en-US" dirty="0">
              <a:solidFill>
                <a:srgbClr val="FFFFFF"/>
              </a:solidFill>
            </a:endParaRPr>
          </a:p>
          <a:p>
            <a:pPr marL="342900" indent="-228600">
              <a:lnSpc>
                <a:spcPct val="90000"/>
              </a:lnSpc>
              <a:spcAft>
                <a:spcPts val="600"/>
              </a:spcAft>
              <a:buClr>
                <a:schemeClr val="tx2">
                  <a:lumMod val="50000"/>
                  <a:lumOff val="50000"/>
                </a:schemeClr>
              </a:buClr>
              <a:buSzPct val="75000"/>
              <a:buFont typeface="Arial" panose="020B0604020202020204" pitchFamily="34" charset="0"/>
              <a:buChar char="•"/>
            </a:pPr>
            <a:endParaRPr lang="en-US" dirty="0">
              <a:solidFill>
                <a:srgbClr val="FFFFFF"/>
              </a:solidFill>
            </a:endParaRPr>
          </a:p>
        </p:txBody>
      </p:sp>
      <p:sp>
        <p:nvSpPr>
          <p:cNvPr id="10" name="Arrow: Chevron 9"/>
          <p:cNvSpPr/>
          <p:nvPr/>
        </p:nvSpPr>
        <p:spPr>
          <a:xfrm>
            <a:off x="1338354" y="1759350"/>
            <a:ext cx="1823565" cy="674873"/>
          </a:xfrm>
          <a:prstGeom prst="chevr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Chevron 10"/>
          <p:cNvSpPr/>
          <p:nvPr/>
        </p:nvSpPr>
        <p:spPr>
          <a:xfrm>
            <a:off x="2888845" y="1759350"/>
            <a:ext cx="1823565" cy="674873"/>
          </a:xfrm>
          <a:prstGeom prst="chevron">
            <a:avLst/>
          </a:prstGeom>
          <a:solidFill>
            <a:srgbClr val="FFA3A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hevron 12"/>
          <p:cNvSpPr/>
          <p:nvPr/>
        </p:nvSpPr>
        <p:spPr>
          <a:xfrm>
            <a:off x="4439817" y="1759350"/>
            <a:ext cx="1823565" cy="674873"/>
          </a:xfrm>
          <a:prstGeom prst="chevron">
            <a:avLst/>
          </a:prstGeom>
          <a:solidFill>
            <a:srgbClr val="F7C5A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3"/>
          <p:cNvSpPr/>
          <p:nvPr/>
        </p:nvSpPr>
        <p:spPr>
          <a:xfrm>
            <a:off x="5980982" y="1759350"/>
            <a:ext cx="1823565" cy="674873"/>
          </a:xfrm>
          <a:prstGeom prst="chevron">
            <a:avLst/>
          </a:prstGeom>
          <a:solidFill>
            <a:srgbClr val="ACF6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p:cNvCxnSpPr/>
          <p:nvPr/>
        </p:nvCxnSpPr>
        <p:spPr>
          <a:xfrm flipH="1">
            <a:off x="2839756" y="2832868"/>
            <a:ext cx="49089" cy="31817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1313810" y="2832868"/>
            <a:ext cx="49089" cy="31817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398185" y="2818372"/>
            <a:ext cx="49089" cy="31817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5906138" y="2825620"/>
            <a:ext cx="49089" cy="31817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7440022" y="2818372"/>
            <a:ext cx="49089" cy="31817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1324242" y="6000110"/>
            <a:ext cx="6115089" cy="144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Graphic 23" descr="Gauge with solid fill"/>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964910" y="1843620"/>
            <a:ext cx="506331" cy="506331"/>
          </a:xfrm>
          <a:prstGeom prst="rect">
            <a:avLst/>
          </a:prstGeom>
        </p:spPr>
      </p:pic>
      <p:pic>
        <p:nvPicPr>
          <p:cNvPr id="28" name="Graphic 27" descr="Group of men with solid fill"/>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93653" y="1868185"/>
            <a:ext cx="413005" cy="413005"/>
          </a:xfrm>
          <a:prstGeom prst="rect">
            <a:avLst/>
          </a:prstGeom>
        </p:spPr>
      </p:pic>
      <p:pic>
        <p:nvPicPr>
          <p:cNvPr id="30" name="Graphic 29" descr="Octopus with solid fill"/>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16764" y="1817655"/>
            <a:ext cx="463535" cy="463535"/>
          </a:xfrm>
          <a:prstGeom prst="rect">
            <a:avLst/>
          </a:prstGeom>
        </p:spPr>
      </p:pic>
      <p:pic>
        <p:nvPicPr>
          <p:cNvPr id="32" name="Graphic 31" descr="New with solid fill"/>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44625" y="1914151"/>
            <a:ext cx="365268" cy="365268"/>
          </a:xfrm>
          <a:prstGeom prst="rect">
            <a:avLst/>
          </a:prstGeom>
        </p:spPr>
      </p:pic>
      <p:sp>
        <p:nvSpPr>
          <p:cNvPr id="33" name="TextBox 32"/>
          <p:cNvSpPr txBox="1"/>
          <p:nvPr/>
        </p:nvSpPr>
        <p:spPr>
          <a:xfrm>
            <a:off x="1362899" y="2508333"/>
            <a:ext cx="6115089" cy="584775"/>
          </a:xfrm>
          <a:prstGeom prst="rect">
            <a:avLst/>
          </a:prstGeom>
          <a:noFill/>
        </p:spPr>
        <p:txBody>
          <a:bodyPr wrap="square" rtlCol="0">
            <a:spAutoFit/>
          </a:bodyPr>
          <a:lstStyle/>
          <a:p>
            <a:r>
              <a:rPr lang="en-US" sz="1600" dirty="0"/>
              <a:t>     </a:t>
            </a:r>
            <a:r>
              <a:rPr lang="en-US" sz="1600" b="1" dirty="0"/>
              <a:t>Speed                Agility                Supplier               open</a:t>
            </a:r>
            <a:endParaRPr lang="en-US" sz="1600" b="1" dirty="0"/>
          </a:p>
          <a:p>
            <a:r>
              <a:rPr lang="en-US" sz="1600" b="1" dirty="0"/>
              <a:t>                                                     development       Innovation</a:t>
            </a:r>
            <a:endParaRPr lang="en-US" sz="1600" b="1" dirty="0"/>
          </a:p>
        </p:txBody>
      </p:sp>
      <p:cxnSp>
        <p:nvCxnSpPr>
          <p:cNvPr id="35" name="Straight Connector 34"/>
          <p:cNvCxnSpPr/>
          <p:nvPr/>
        </p:nvCxnSpPr>
        <p:spPr>
          <a:xfrm>
            <a:off x="1362899" y="3093108"/>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362899" y="3230880"/>
            <a:ext cx="6076432" cy="338554"/>
          </a:xfrm>
          <a:prstGeom prst="rect">
            <a:avLst/>
          </a:prstGeom>
          <a:noFill/>
        </p:spPr>
        <p:txBody>
          <a:bodyPr wrap="square" rtlCol="0">
            <a:spAutoFit/>
          </a:bodyPr>
          <a:lstStyle/>
          <a:p>
            <a:r>
              <a:rPr lang="en-US" sz="1600" dirty="0"/>
              <a:t>Two-pizza team</a:t>
            </a:r>
            <a:endParaRPr lang="en-US" sz="1600" dirty="0"/>
          </a:p>
        </p:txBody>
      </p:sp>
      <p:sp>
        <p:nvSpPr>
          <p:cNvPr id="38" name="Arrow: Down 37"/>
          <p:cNvSpPr/>
          <p:nvPr/>
        </p:nvSpPr>
        <p:spPr>
          <a:xfrm>
            <a:off x="1964910" y="3569434"/>
            <a:ext cx="135570" cy="1810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362899" y="3901440"/>
            <a:ext cx="1458864" cy="1600438"/>
          </a:xfrm>
          <a:prstGeom prst="rect">
            <a:avLst/>
          </a:prstGeom>
          <a:noFill/>
        </p:spPr>
        <p:txBody>
          <a:bodyPr wrap="square" rtlCol="0">
            <a:spAutoFit/>
          </a:bodyPr>
          <a:lstStyle/>
          <a:p>
            <a:r>
              <a:rPr lang="en-US" sz="1400" dirty="0"/>
              <a:t>Small group of employees empowered to make quick decision and bring product to market fast.</a:t>
            </a:r>
            <a:endParaRPr lang="en-US" sz="1400" dirty="0"/>
          </a:p>
        </p:txBody>
      </p:sp>
      <p:sp>
        <p:nvSpPr>
          <p:cNvPr id="40" name="TextBox 39"/>
          <p:cNvSpPr txBox="1"/>
          <p:nvPr/>
        </p:nvSpPr>
        <p:spPr>
          <a:xfrm>
            <a:off x="2888845" y="3230880"/>
            <a:ext cx="1533189" cy="2554545"/>
          </a:xfrm>
          <a:prstGeom prst="rect">
            <a:avLst/>
          </a:prstGeom>
          <a:noFill/>
        </p:spPr>
        <p:txBody>
          <a:bodyPr wrap="square" rtlCol="0">
            <a:spAutoFit/>
          </a:bodyPr>
          <a:lstStyle/>
          <a:p>
            <a:r>
              <a:rPr lang="en-US" sz="1400" dirty="0"/>
              <a:t>New product will be flexible, developed in small incremental steps to pivot quick response to </a:t>
            </a:r>
            <a:r>
              <a:rPr lang="en-US" sz="1400" u="sng" dirty="0"/>
              <a:t>customer feedback</a:t>
            </a:r>
            <a:r>
              <a:rPr lang="en-US" sz="1400" dirty="0"/>
              <a:t> and </a:t>
            </a:r>
            <a:r>
              <a:rPr lang="en-US" sz="1400" u="sng" dirty="0"/>
              <a:t>market changes.</a:t>
            </a:r>
            <a:endParaRPr lang="en-US" sz="1400" u="sng" dirty="0"/>
          </a:p>
        </p:txBody>
      </p:sp>
      <p:sp>
        <p:nvSpPr>
          <p:cNvPr id="41" name="TextBox 40"/>
          <p:cNvSpPr txBox="1"/>
          <p:nvPr/>
        </p:nvSpPr>
        <p:spPr>
          <a:xfrm>
            <a:off x="4447274" y="3230880"/>
            <a:ext cx="1433624" cy="2554545"/>
          </a:xfrm>
          <a:prstGeom prst="rect">
            <a:avLst/>
          </a:prstGeom>
          <a:noFill/>
        </p:spPr>
        <p:txBody>
          <a:bodyPr wrap="square" rtlCol="0">
            <a:spAutoFit/>
          </a:bodyPr>
          <a:lstStyle/>
          <a:p>
            <a:r>
              <a:rPr lang="en-US" sz="1600" dirty="0"/>
              <a:t>Collaborate with suppliers through development program to improve manufacture, ensuring quality.</a:t>
            </a:r>
            <a:endParaRPr lang="en-US" sz="1600" dirty="0"/>
          </a:p>
        </p:txBody>
      </p:sp>
      <p:sp>
        <p:nvSpPr>
          <p:cNvPr id="43" name="TextBox 42"/>
          <p:cNvSpPr txBox="1"/>
          <p:nvPr/>
        </p:nvSpPr>
        <p:spPr>
          <a:xfrm>
            <a:off x="5955227" y="3302000"/>
            <a:ext cx="1494536" cy="2246769"/>
          </a:xfrm>
          <a:prstGeom prst="rect">
            <a:avLst/>
          </a:prstGeom>
          <a:noFill/>
        </p:spPr>
        <p:txBody>
          <a:bodyPr wrap="square" rtlCol="0">
            <a:spAutoFit/>
          </a:bodyPr>
          <a:lstStyle/>
          <a:p>
            <a:r>
              <a:rPr lang="en-US" sz="1400" dirty="0"/>
              <a:t>Fosters open innovation by encouraging employee collaboration&amp; external innovators to work with them.(Alexa fund)</a:t>
            </a:r>
            <a:endParaRPr lang="en-US" sz="1400" dirty="0"/>
          </a:p>
        </p:txBody>
      </p:sp>
      <p:sp>
        <p:nvSpPr>
          <p:cNvPr id="44" name="TextBox 43"/>
          <p:cNvSpPr txBox="1"/>
          <p:nvPr/>
        </p:nvSpPr>
        <p:spPr>
          <a:xfrm>
            <a:off x="7660640" y="3610394"/>
            <a:ext cx="4411151" cy="2031325"/>
          </a:xfrm>
          <a:prstGeom prst="rect">
            <a:avLst/>
          </a:prstGeom>
          <a:noFill/>
        </p:spPr>
        <p:txBody>
          <a:bodyPr wrap="square" rtlCol="0">
            <a:spAutoFit/>
          </a:bodyPr>
          <a:lstStyle/>
          <a:p>
            <a:r>
              <a:rPr lang="en-US" dirty="0"/>
              <a:t>Overall, Amazon's NPD process focused on speed, agility, supplier development and open innovation.</a:t>
            </a:r>
            <a:endParaRPr lang="en-US" dirty="0"/>
          </a:p>
          <a:p>
            <a:r>
              <a:rPr lang="en-US" dirty="0"/>
              <a:t>These processes have trigger the company to</a:t>
            </a:r>
            <a:endParaRPr lang="en-US" dirty="0"/>
          </a:p>
          <a:p>
            <a:r>
              <a:rPr lang="en-US" dirty="0"/>
              <a:t>Innovate continuously and introduce new products and services to market that delight its customer. </a:t>
            </a:r>
            <a:endParaRPr lang="en-US" dirty="0"/>
          </a:p>
        </p:txBody>
      </p:sp>
      <p:sp>
        <p:nvSpPr>
          <p:cNvPr id="2" name="TextBox 1"/>
          <p:cNvSpPr txBox="1"/>
          <p:nvPr/>
        </p:nvSpPr>
        <p:spPr>
          <a:xfrm>
            <a:off x="616575" y="6527703"/>
            <a:ext cx="10528645" cy="338554"/>
          </a:xfrm>
          <a:prstGeom prst="rect">
            <a:avLst/>
          </a:prstGeom>
          <a:noFill/>
        </p:spPr>
        <p:txBody>
          <a:bodyPr wrap="square" rtlCol="0">
            <a:spAutoFit/>
          </a:bodyPr>
          <a:lstStyle/>
          <a:p>
            <a:r>
              <a:rPr lang="en-US" sz="800" dirty="0">
                <a:effectLst/>
              </a:rPr>
              <a:t>Kelly, S.M. (2019) </a:t>
            </a:r>
            <a:r>
              <a:rPr lang="en-US" sz="800" i="1" dirty="0">
                <a:effectLst/>
              </a:rPr>
              <a:t>Amazon employees put pressure on Jeff Bezos to release climate change plan | CNN business</a:t>
            </a:r>
            <a:r>
              <a:rPr lang="en-US" sz="800" dirty="0">
                <a:effectLst/>
              </a:rPr>
              <a:t>, </a:t>
            </a:r>
            <a:r>
              <a:rPr lang="en-US" sz="800" i="1" dirty="0">
                <a:effectLst/>
              </a:rPr>
              <a:t>CNN</a:t>
            </a:r>
            <a:r>
              <a:rPr lang="en-US" sz="800" dirty="0">
                <a:effectLst/>
              </a:rPr>
              <a:t>. Cable News Network. Available at: https://www.cnn.com/2019/04/10/tech/amazon-climate-change-letter/index.html (Accessed: March 14, 2023). </a:t>
            </a:r>
            <a:endParaRPr lang="en-US" sz="800" dirty="0">
              <a:effectLst/>
            </a:endParaRPr>
          </a:p>
        </p:txBody>
      </p:sp>
      <p:sp>
        <p:nvSpPr>
          <p:cNvPr id="3" name="TextBox 2"/>
          <p:cNvSpPr txBox="1"/>
          <p:nvPr/>
        </p:nvSpPr>
        <p:spPr>
          <a:xfrm>
            <a:off x="1074308" y="6657530"/>
            <a:ext cx="9663659" cy="215444"/>
          </a:xfrm>
          <a:prstGeom prst="rect">
            <a:avLst/>
          </a:prstGeom>
          <a:noFill/>
        </p:spPr>
        <p:txBody>
          <a:bodyPr wrap="square" rtlCol="0">
            <a:spAutoFit/>
          </a:bodyPr>
          <a:lstStyle/>
          <a:p>
            <a:r>
              <a:rPr lang="en-US" sz="800" i="1" dirty="0">
                <a:effectLst/>
              </a:rPr>
              <a:t>Amazon (company)</a:t>
            </a:r>
            <a:r>
              <a:rPr lang="en-US" sz="800" dirty="0">
                <a:effectLst/>
              </a:rPr>
              <a:t> (2023) </a:t>
            </a:r>
            <a:r>
              <a:rPr lang="en-US" sz="800" i="1" dirty="0">
                <a:effectLst/>
              </a:rPr>
              <a:t>Wikipedia</a:t>
            </a:r>
            <a:r>
              <a:rPr lang="en-US" sz="800" dirty="0">
                <a:effectLst/>
              </a:rPr>
              <a:t>. Wikimedia Foundation. Available at: https://en.wikipedia.org/wiki/Amazon_(company) (Accessed: March 14, 2023). </a:t>
            </a:r>
            <a:endParaRPr lang="en-US" sz="800" dirty="0">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69419" y="1095104"/>
            <a:ext cx="8915399" cy="202474"/>
          </a:xfrm>
        </p:spPr>
        <p:txBody>
          <a:bodyPr>
            <a:normAutofit fontScale="90000"/>
          </a:bodyPr>
          <a:lstStyle/>
          <a:p>
            <a:r>
              <a:rPr lang="en-US" sz="2000" b="1" dirty="0"/>
              <a:t>Organizational structure and its relationships </a:t>
            </a:r>
            <a:br>
              <a:rPr lang="en-US" dirty="0"/>
            </a:br>
            <a:endParaRPr lang="en-US" dirty="0"/>
          </a:p>
        </p:txBody>
      </p:sp>
      <p:sp>
        <p:nvSpPr>
          <p:cNvPr id="3" name="Subtitle 2"/>
          <p:cNvSpPr>
            <a:spLocks noGrp="1"/>
          </p:cNvSpPr>
          <p:nvPr>
            <p:ph type="subTitle" idx="1"/>
          </p:nvPr>
        </p:nvSpPr>
        <p:spPr>
          <a:xfrm>
            <a:off x="1239385" y="980441"/>
            <a:ext cx="8915399" cy="1492793"/>
          </a:xfrm>
        </p:spPr>
        <p:txBody>
          <a:bodyPr>
            <a:normAutofit/>
          </a:bodyPr>
          <a:lstStyle/>
          <a:p>
            <a:pPr marL="285750" indent="-285750">
              <a:buFontTx/>
              <a:buChar char="-"/>
            </a:pPr>
            <a:r>
              <a:rPr lang="en-US" dirty="0"/>
              <a:t>Organizational structure affects the relationships between departments and functions and the management of activities.</a:t>
            </a:r>
            <a:endParaRPr lang="en-US" dirty="0"/>
          </a:p>
          <a:p>
            <a:pPr marL="285750" indent="-285750">
              <a:buFontTx/>
              <a:buChar char="-"/>
            </a:pPr>
            <a:r>
              <a:rPr lang="en-US" dirty="0"/>
              <a:t>Companies use project management and cross-functional teams in the purpose of </a:t>
            </a:r>
            <a:r>
              <a:rPr lang="en-US" b="1" dirty="0"/>
              <a:t>Organizational structure.</a:t>
            </a:r>
            <a:endParaRPr lang="en-US" b="1" dirty="0"/>
          </a:p>
        </p:txBody>
      </p:sp>
      <p:sp>
        <p:nvSpPr>
          <p:cNvPr id="4" name="TextBox 3"/>
          <p:cNvSpPr txBox="1"/>
          <p:nvPr/>
        </p:nvSpPr>
        <p:spPr>
          <a:xfrm>
            <a:off x="2621280" y="2876396"/>
            <a:ext cx="2728632" cy="369332"/>
          </a:xfrm>
          <a:prstGeom prst="rect">
            <a:avLst/>
          </a:prstGeom>
          <a:noFill/>
        </p:spPr>
        <p:txBody>
          <a:bodyPr wrap="none" rtlCol="0">
            <a:spAutoFit/>
          </a:bodyPr>
          <a:lstStyle/>
          <a:p>
            <a:r>
              <a:rPr lang="en-US" dirty="0"/>
              <a:t>Cross-functional teams</a:t>
            </a:r>
            <a:endParaRPr lang="en-US" dirty="0"/>
          </a:p>
        </p:txBody>
      </p:sp>
      <p:cxnSp>
        <p:nvCxnSpPr>
          <p:cNvPr id="6" name="Straight Arrow Connector 5"/>
          <p:cNvCxnSpPr/>
          <p:nvPr/>
        </p:nvCxnSpPr>
        <p:spPr>
          <a:xfrm flipV="1">
            <a:off x="5379232" y="2537404"/>
            <a:ext cx="853440" cy="5236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p:cNvCxnSpPr>
            <a:stCxn id="4" idx="3"/>
            <a:endCxn id="11" idx="1"/>
          </p:cNvCxnSpPr>
          <p:nvPr/>
        </p:nvCxnSpPr>
        <p:spPr>
          <a:xfrm>
            <a:off x="5349912" y="3061062"/>
            <a:ext cx="896983" cy="4136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6246895" y="2305483"/>
            <a:ext cx="3082895" cy="369332"/>
          </a:xfrm>
          <a:prstGeom prst="rect">
            <a:avLst/>
          </a:prstGeom>
          <a:noFill/>
        </p:spPr>
        <p:txBody>
          <a:bodyPr wrap="none" rtlCol="0">
            <a:spAutoFit/>
          </a:bodyPr>
          <a:lstStyle/>
          <a:p>
            <a:r>
              <a:rPr lang="en-US" dirty="0"/>
              <a:t>shorter development time</a:t>
            </a:r>
            <a:endParaRPr lang="en-US" dirty="0"/>
          </a:p>
        </p:txBody>
      </p:sp>
      <p:sp>
        <p:nvSpPr>
          <p:cNvPr id="11" name="TextBox 10"/>
          <p:cNvSpPr txBox="1"/>
          <p:nvPr/>
        </p:nvSpPr>
        <p:spPr>
          <a:xfrm>
            <a:off x="6246895" y="3290054"/>
            <a:ext cx="3560590" cy="369332"/>
          </a:xfrm>
          <a:prstGeom prst="rect">
            <a:avLst/>
          </a:prstGeom>
          <a:noFill/>
        </p:spPr>
        <p:txBody>
          <a:bodyPr wrap="none" rtlCol="0">
            <a:spAutoFit/>
          </a:bodyPr>
          <a:lstStyle/>
          <a:p>
            <a:r>
              <a:rPr lang="en-US" dirty="0"/>
              <a:t>higher product innovativeness</a:t>
            </a:r>
            <a:endParaRPr lang="en-US" dirty="0"/>
          </a:p>
        </p:txBody>
      </p:sp>
      <p:sp>
        <p:nvSpPr>
          <p:cNvPr id="16" name="TextBox 15"/>
          <p:cNvSpPr txBox="1"/>
          <p:nvPr/>
        </p:nvSpPr>
        <p:spPr>
          <a:xfrm>
            <a:off x="1968139" y="4799263"/>
            <a:ext cx="4383260" cy="646331"/>
          </a:xfrm>
          <a:prstGeom prst="rect">
            <a:avLst/>
          </a:prstGeom>
          <a:noFill/>
        </p:spPr>
        <p:txBody>
          <a:bodyPr wrap="square" rtlCol="0">
            <a:spAutoFit/>
          </a:bodyPr>
          <a:lstStyle/>
          <a:p>
            <a:r>
              <a:rPr lang="en-US" b="1" dirty="0">
                <a:ln w="6600">
                  <a:solidFill>
                    <a:schemeClr val="accent2"/>
                  </a:solidFill>
                  <a:prstDash val="solid"/>
                </a:ln>
                <a:solidFill>
                  <a:srgbClr val="FFFFFF"/>
                </a:solidFill>
                <a:effectLst>
                  <a:outerShdw dist="38100" dir="2700000" algn="tl" rotWithShape="0">
                    <a:schemeClr val="accent2"/>
                  </a:outerShdw>
                </a:effectLst>
              </a:rPr>
              <a:t>Cross-functional teams in  </a:t>
            </a:r>
            <a:r>
              <a:rPr lang="en-US" b="1" dirty="0" err="1">
                <a:ln w="6600">
                  <a:solidFill>
                    <a:schemeClr val="accent2"/>
                  </a:solidFill>
                  <a:prstDash val="solid"/>
                </a:ln>
                <a:solidFill>
                  <a:srgbClr val="FFFFFF"/>
                </a:solidFill>
                <a:effectLst>
                  <a:outerShdw dist="38100" dir="2700000" algn="tl" rotWithShape="0">
                    <a:schemeClr val="accent2"/>
                  </a:outerShdw>
                </a:effectLst>
              </a:rPr>
              <a:t>Decentrlized</a:t>
            </a:r>
            <a:r>
              <a:rPr lang="en-US" b="1" dirty="0">
                <a:ln w="6600">
                  <a:solidFill>
                    <a:schemeClr val="accent2"/>
                  </a:solidFill>
                  <a:prstDash val="solid"/>
                </a:ln>
                <a:solidFill>
                  <a:srgbClr val="FFFFFF"/>
                </a:solidFill>
                <a:effectLst>
                  <a:outerShdw dist="38100" dir="2700000" algn="tl" rotWithShape="0">
                    <a:schemeClr val="accent2"/>
                  </a:outerShdw>
                </a:effectLst>
              </a:rPr>
              <a:t> Structure of Amazon </a:t>
            </a:r>
            <a:endParaRPr lang="en-US" b="1" dirty="0">
              <a:ln w="6600">
                <a:solidFill>
                  <a:schemeClr val="accent2"/>
                </a:solidFill>
                <a:prstDash val="solid"/>
              </a:ln>
              <a:solidFill>
                <a:srgbClr val="FFFFFF"/>
              </a:solidFill>
              <a:effectLst>
                <a:outerShdw dist="38100" dir="2700000" algn="tl" rotWithShape="0">
                  <a:schemeClr val="accent2"/>
                </a:outerShdw>
              </a:effectLst>
            </a:endParaRPr>
          </a:p>
        </p:txBody>
      </p:sp>
      <p:cxnSp>
        <p:nvCxnSpPr>
          <p:cNvPr id="18" name="Straight Arrow Connector 17"/>
          <p:cNvCxnSpPr/>
          <p:nvPr/>
        </p:nvCxnSpPr>
        <p:spPr>
          <a:xfrm>
            <a:off x="6351399" y="5122428"/>
            <a:ext cx="12279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81822" y="6585470"/>
            <a:ext cx="11739154" cy="261610"/>
          </a:xfrm>
          <a:prstGeom prst="rect">
            <a:avLst/>
          </a:prstGeom>
          <a:noFill/>
        </p:spPr>
        <p:txBody>
          <a:bodyPr wrap="square" rtlCol="0">
            <a:spAutoFit/>
          </a:bodyPr>
          <a:lstStyle/>
          <a:p>
            <a:r>
              <a:rPr lang="en-US" sz="1100" dirty="0" err="1"/>
              <a:t>Bunduchi</a:t>
            </a:r>
            <a:r>
              <a:rPr lang="en-US" sz="1100" dirty="0"/>
              <a:t>, R. (2009) Implementing best practices to support creativity in NPD cross-functional teams, International Journal of Innovation Management, vol. 13, no. 4, 537–54.</a:t>
            </a:r>
            <a:endParaRPr lang="en-US" sz="1100" dirty="0"/>
          </a:p>
        </p:txBody>
      </p:sp>
      <p:sp>
        <p:nvSpPr>
          <p:cNvPr id="19" name="TextBox 18"/>
          <p:cNvSpPr txBox="1"/>
          <p:nvPr/>
        </p:nvSpPr>
        <p:spPr>
          <a:xfrm>
            <a:off x="7722043" y="4937762"/>
            <a:ext cx="1511952" cy="369332"/>
          </a:xfrm>
          <a:prstGeom prst="rect">
            <a:avLst/>
          </a:prstGeom>
          <a:noFill/>
        </p:spPr>
        <p:txBody>
          <a:bodyPr wrap="none" rtlCol="0">
            <a:spAutoFit/>
          </a:bodyPr>
          <a:lstStyle/>
          <a:p>
            <a:r>
              <a:rPr lang="en-US" b="1" dirty="0"/>
              <a:t>Agile teams</a:t>
            </a:r>
            <a:endParaRPr lang="en-US"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95090"/>
          </a:xfrm>
        </p:spPr>
        <p:txBody>
          <a:bodyPr>
            <a:normAutofit fontScale="90000"/>
          </a:bodyPr>
          <a:lstStyle/>
          <a:p>
            <a:r>
              <a:rPr lang="en-US" b="1" dirty="0"/>
              <a:t>Concept testing</a:t>
            </a:r>
            <a:endParaRPr lang="en-US" b="1" dirty="0"/>
          </a:p>
        </p:txBody>
      </p:sp>
      <p:sp>
        <p:nvSpPr>
          <p:cNvPr id="3" name="Content Placeholder 2"/>
          <p:cNvSpPr>
            <a:spLocks noGrp="1"/>
          </p:cNvSpPr>
          <p:nvPr>
            <p:ph idx="1"/>
          </p:nvPr>
        </p:nvSpPr>
        <p:spPr/>
        <p:txBody>
          <a:bodyPr/>
          <a:lstStyle/>
          <a:p>
            <a:r>
              <a:rPr lang="en-US" dirty="0"/>
              <a:t>The main purpose of screening ideas is to find out the idea will be successful or not.</a:t>
            </a:r>
            <a:endParaRPr lang="en-US" dirty="0"/>
          </a:p>
          <a:p>
            <a:r>
              <a:rPr lang="en-US" dirty="0"/>
              <a:t>Testing who and how????</a:t>
            </a:r>
            <a:endParaRPr lang="en-US" dirty="0"/>
          </a:p>
          <a:p>
            <a:r>
              <a:rPr lang="en-US" dirty="0"/>
              <a:t>Different kinds of feedbacks can be observed from potential customer discussions and developed prototypes.</a:t>
            </a:r>
            <a:endParaRPr lang="en-US" dirty="0"/>
          </a:p>
          <a:p>
            <a:r>
              <a:rPr lang="en-US" dirty="0"/>
              <a:t>In February 2021, Amazon identified three concepts which were compatible with Alexa.</a:t>
            </a:r>
            <a:endParaRPr lang="en-US" dirty="0"/>
          </a:p>
          <a:p>
            <a:endParaRPr lang="en-US" dirty="0"/>
          </a:p>
          <a:p>
            <a:endParaRPr lang="en-US" dirty="0"/>
          </a:p>
          <a:p>
            <a:endParaRPr lang="en-US" dirty="0"/>
          </a:p>
        </p:txBody>
      </p:sp>
      <p:graphicFrame>
        <p:nvGraphicFramePr>
          <p:cNvPr id="4" name="Table 3"/>
          <p:cNvGraphicFramePr>
            <a:graphicFrameLocks noGrp="1"/>
          </p:cNvGraphicFramePr>
          <p:nvPr/>
        </p:nvGraphicFramePr>
        <p:xfrm>
          <a:off x="2508068" y="5047826"/>
          <a:ext cx="8766492" cy="370840"/>
        </p:xfrm>
        <a:graphic>
          <a:graphicData uri="http://schemas.openxmlformats.org/drawingml/2006/table">
            <a:tbl>
              <a:tblPr firstRow="1" bandRow="1">
                <a:tableStyleId>{5C22544A-7EE6-4342-B048-85BDC9FD1C3A}</a:tableStyleId>
              </a:tblPr>
              <a:tblGrid>
                <a:gridCol w="2922164"/>
                <a:gridCol w="2922164"/>
                <a:gridCol w="2922164"/>
              </a:tblGrid>
              <a:tr h="370840">
                <a:tc>
                  <a:txBody>
                    <a:bodyPr/>
                    <a:lstStyle/>
                    <a:p>
                      <a:pPr algn="ctr"/>
                      <a:r>
                        <a:rPr lang="en-US" sz="1800" b="0" i="0" kern="1200" dirty="0">
                          <a:solidFill>
                            <a:schemeClr val="lt1"/>
                          </a:solidFill>
                          <a:effectLst/>
                          <a:latin typeface="+mn-lt"/>
                          <a:ea typeface="+mn-ea"/>
                          <a:cs typeface="+mn-cs"/>
                        </a:rPr>
                        <a:t>smart sticky note printer</a:t>
                      </a:r>
                      <a:endParaRPr lang="en-US" dirty="0"/>
                    </a:p>
                  </a:txBody>
                  <a:tcPr/>
                </a:tc>
                <a:tc>
                  <a:txBody>
                    <a:bodyPr/>
                    <a:lstStyle/>
                    <a:p>
                      <a:pPr algn="ctr"/>
                      <a:r>
                        <a:rPr lang="en-US" sz="1800" b="0" i="0" kern="1200" dirty="0">
                          <a:solidFill>
                            <a:schemeClr val="lt1"/>
                          </a:solidFill>
                          <a:effectLst/>
                          <a:latin typeface="+mn-lt"/>
                          <a:ea typeface="+mn-ea"/>
                          <a:cs typeface="+mn-cs"/>
                        </a:rPr>
                        <a:t>smart nutrition scale</a:t>
                      </a:r>
                      <a:endParaRPr lang="en-US" dirty="0"/>
                    </a:p>
                  </a:txBody>
                  <a:tcPr/>
                </a:tc>
                <a:tc>
                  <a:txBody>
                    <a:bodyPr/>
                    <a:lstStyle/>
                    <a:p>
                      <a:pPr algn="ctr"/>
                      <a:r>
                        <a:rPr lang="en-US" sz="1800" b="0" i="0" kern="1200" dirty="0">
                          <a:solidFill>
                            <a:schemeClr val="lt1"/>
                          </a:solidFill>
                          <a:effectLst/>
                          <a:latin typeface="+mn-lt"/>
                          <a:ea typeface="+mn-ea"/>
                          <a:cs typeface="+mn-cs"/>
                        </a:rPr>
                        <a:t>smart cuckoo clock</a:t>
                      </a:r>
                      <a:endParaRPr lang="en-US" dirty="0"/>
                    </a:p>
                  </a:txBody>
                  <a:tcPr/>
                </a:tc>
              </a:tr>
            </a:tbl>
          </a:graphicData>
        </a:graphic>
      </p:graphicFrame>
      <p:sp>
        <p:nvSpPr>
          <p:cNvPr id="5" name="TextBox 4"/>
          <p:cNvSpPr txBox="1"/>
          <p:nvPr/>
        </p:nvSpPr>
        <p:spPr>
          <a:xfrm>
            <a:off x="1950719" y="6453051"/>
            <a:ext cx="9204961" cy="369332"/>
          </a:xfrm>
          <a:prstGeom prst="rect">
            <a:avLst/>
          </a:prstGeom>
          <a:noFill/>
        </p:spPr>
        <p:txBody>
          <a:bodyPr wrap="square" rtlCol="0">
            <a:spAutoFit/>
          </a:bodyPr>
          <a:lstStyle/>
          <a:p>
            <a:r>
              <a:rPr lang="en-US" sz="900" dirty="0"/>
              <a:t>Stock, R.M. (2014) How should customers be integrated for </a:t>
            </a:r>
            <a:r>
              <a:rPr lang="en-US" sz="900" dirty="0" err="1"/>
              <a:t>e!ective</a:t>
            </a:r>
            <a:r>
              <a:rPr lang="en-US" sz="900" dirty="0"/>
              <a:t> </a:t>
            </a:r>
            <a:r>
              <a:rPr lang="en-US" sz="900" dirty="0" err="1"/>
              <a:t>interorganizational</a:t>
            </a:r>
            <a:r>
              <a:rPr lang="en-US" sz="900" dirty="0"/>
              <a:t> NPD teams? An input–process–output perspective, Journal of Product Innovation Management, vol. 31, 535–51.</a:t>
            </a:r>
            <a:endParaRPr lang="en-US" sz="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6239" y="545733"/>
            <a:ext cx="8911687" cy="647341"/>
          </a:xfrm>
        </p:spPr>
        <p:txBody>
          <a:bodyPr/>
          <a:lstStyle/>
          <a:p>
            <a:r>
              <a:rPr lang="en-US" dirty="0"/>
              <a:t>commercialization</a:t>
            </a:r>
            <a:endParaRPr lang="en-US" dirty="0"/>
          </a:p>
        </p:txBody>
      </p:sp>
      <p:sp>
        <p:nvSpPr>
          <p:cNvPr id="3" name="Content Placeholder 2"/>
          <p:cNvSpPr>
            <a:spLocks noGrp="1"/>
          </p:cNvSpPr>
          <p:nvPr>
            <p:ph idx="1"/>
          </p:nvPr>
        </p:nvSpPr>
        <p:spPr>
          <a:xfrm>
            <a:off x="2589212" y="1445623"/>
            <a:ext cx="8915400" cy="4465599"/>
          </a:xfrm>
        </p:spPr>
        <p:txBody>
          <a:bodyPr/>
          <a:lstStyle/>
          <a:p>
            <a:r>
              <a:rPr lang="en-US" dirty="0"/>
              <a:t>Is the main part starts after positive feedback from market testing.</a:t>
            </a:r>
            <a:endParaRPr lang="en-US" dirty="0"/>
          </a:p>
          <a:p>
            <a:endParaRPr lang="en-US" dirty="0"/>
          </a:p>
          <a:p>
            <a:r>
              <a:rPr lang="en-US" dirty="0"/>
              <a:t>Advertising is a large part of costs.</a:t>
            </a:r>
            <a:endParaRPr lang="en-US" dirty="0"/>
          </a:p>
          <a:p>
            <a:endParaRPr lang="en-US" dirty="0"/>
          </a:p>
          <a:p>
            <a:r>
              <a:rPr lang="en-US" dirty="0"/>
              <a:t>Amazon automatically commercializes its products and services.</a:t>
            </a:r>
            <a:endParaRPr lang="en-US" dirty="0"/>
          </a:p>
          <a:p>
            <a:endParaRPr lang="en-US" dirty="0"/>
          </a:p>
          <a:p>
            <a:r>
              <a:rPr lang="en-US" dirty="0"/>
              <a:t>Different businesses use amazon for increasing their sale.</a:t>
            </a:r>
            <a:endParaRPr lang="en-US" dirty="0"/>
          </a:p>
          <a:p>
            <a:endParaRPr lang="en-US" dirty="0"/>
          </a:p>
          <a:p>
            <a:r>
              <a:rPr lang="en-US" dirty="0"/>
              <a:t>By the service to the sellers and also buyers commercialization happens in a less costly way. </a:t>
            </a:r>
            <a:endParaRPr lang="en-US" dirty="0"/>
          </a:p>
          <a:p>
            <a:endParaRPr lang="en-US" dirty="0"/>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endParaRPr lang="en-US" dirty="0"/>
          </a:p>
        </p:txBody>
      </p:sp>
      <p:sp>
        <p:nvSpPr>
          <p:cNvPr id="3" name="Content Placeholder 2"/>
          <p:cNvSpPr>
            <a:spLocks noGrp="1"/>
          </p:cNvSpPr>
          <p:nvPr>
            <p:ph idx="1"/>
          </p:nvPr>
        </p:nvSpPr>
        <p:spPr>
          <a:xfrm>
            <a:off x="2589212" y="1645920"/>
            <a:ext cx="8915400" cy="4265302"/>
          </a:xfrm>
        </p:spPr>
        <p:txBody>
          <a:bodyPr/>
          <a:lstStyle/>
          <a:p>
            <a:r>
              <a:rPr lang="en-US" dirty="0"/>
              <a:t>Amazon used NPD strategies in different categories from the start of its business until now.</a:t>
            </a:r>
            <a:endParaRPr lang="en-US" dirty="0"/>
          </a:p>
          <a:p>
            <a:endParaRPr lang="en-US" dirty="0"/>
          </a:p>
          <a:p>
            <a:r>
              <a:rPr lang="en-US" dirty="0"/>
              <a:t>Amazon tries to be an enjoyable environment for costumers.</a:t>
            </a:r>
            <a:endParaRPr lang="en-US" dirty="0"/>
          </a:p>
          <a:p>
            <a:endParaRPr lang="en-US" dirty="0"/>
          </a:p>
          <a:p>
            <a:r>
              <a:rPr lang="en-US" dirty="0"/>
              <a:t>Project management and cross-functional teams are used in Amazon’s organizational structure.</a:t>
            </a:r>
            <a:endParaRPr lang="en-US" dirty="0"/>
          </a:p>
          <a:p>
            <a:pPr marL="0" indent="0">
              <a:buNone/>
            </a:pPr>
            <a:endParaRPr lang="en-US" dirty="0"/>
          </a:p>
          <a:p>
            <a:pPr marL="0" indent="0">
              <a:buNone/>
            </a:pPr>
            <a:r>
              <a:rPr lang="en-US" dirty="0"/>
              <a:t> </a:t>
            </a:r>
            <a:endParaRPr lang="en-US" dirty="0"/>
          </a:p>
          <a:p>
            <a:endParaRPr lang="en-US" dirty="0"/>
          </a:p>
          <a:p>
            <a:endParaRPr lang="en-US" dirty="0"/>
          </a:p>
          <a:p>
            <a:endParaRPr lang="en-US" dirty="0"/>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5313" y="179973"/>
            <a:ext cx="8911687" cy="481878"/>
          </a:xfrm>
        </p:spPr>
        <p:txBody>
          <a:bodyPr>
            <a:normAutofit fontScale="90000"/>
          </a:bodyPr>
          <a:lstStyle/>
          <a:p>
            <a:r>
              <a:rPr lang="en-US" b="1" dirty="0"/>
              <a:t>References</a:t>
            </a:r>
            <a:endParaRPr lang="en-US" b="1" dirty="0"/>
          </a:p>
        </p:txBody>
      </p:sp>
      <p:sp>
        <p:nvSpPr>
          <p:cNvPr id="3" name="Content Placeholder 2"/>
          <p:cNvSpPr>
            <a:spLocks noGrp="1"/>
          </p:cNvSpPr>
          <p:nvPr>
            <p:ph idx="1"/>
          </p:nvPr>
        </p:nvSpPr>
        <p:spPr>
          <a:xfrm>
            <a:off x="1648686" y="888273"/>
            <a:ext cx="8915400" cy="5564777"/>
          </a:xfrm>
        </p:spPr>
        <p:txBody>
          <a:bodyPr>
            <a:normAutofit/>
          </a:bodyPr>
          <a:lstStyle/>
          <a:p>
            <a:r>
              <a:rPr lang="en-US" sz="900" i="1" dirty="0"/>
              <a:t>Amazon (company)</a:t>
            </a:r>
            <a:r>
              <a:rPr lang="en-US" sz="900" dirty="0"/>
              <a:t> (2023) </a:t>
            </a:r>
            <a:r>
              <a:rPr lang="en-US" sz="900" i="1" dirty="0"/>
              <a:t>Wikipedia</a:t>
            </a:r>
            <a:r>
              <a:rPr lang="en-US" sz="900" dirty="0"/>
              <a:t>. Wikimedia Foundation. Available at: https://en.wikipedia.org/wiki/Amazon_(company) (Accessed: March 14, 2023). </a:t>
            </a:r>
            <a:endParaRPr lang="en-US" sz="900" dirty="0"/>
          </a:p>
          <a:p>
            <a:r>
              <a:rPr lang="en-US" sz="900" dirty="0"/>
              <a:t>Kelly, S.M. (2019) </a:t>
            </a:r>
            <a:r>
              <a:rPr lang="en-US" sz="900" i="1" dirty="0"/>
              <a:t>Amazon employees put pressure on Jeff Bezos to release climate change plan | CNN business</a:t>
            </a:r>
            <a:r>
              <a:rPr lang="en-US" sz="900" dirty="0"/>
              <a:t>, </a:t>
            </a:r>
            <a:r>
              <a:rPr lang="en-US" sz="900" i="1" dirty="0"/>
              <a:t>CNN</a:t>
            </a:r>
            <a:r>
              <a:rPr lang="en-US" sz="900" dirty="0"/>
              <a:t>. Cable News Network. Available at: https://www.cnn.com/2019/04/10/tech/amazon-climate-change-letter/index.html (Accessed: March 14, 2023). </a:t>
            </a:r>
            <a:endParaRPr lang="en-US" sz="900" dirty="0"/>
          </a:p>
          <a:p>
            <a:r>
              <a:rPr lang="en-US" sz="900" dirty="0" err="1"/>
              <a:t>Bunduchi</a:t>
            </a:r>
            <a:r>
              <a:rPr lang="en-US" sz="900" dirty="0"/>
              <a:t>, R. (2009) Implementing best practices to support creativity in NPD cross-functional teams, International Journal of Innovation Management, vol. 13, no. 4, 537–54.</a:t>
            </a:r>
            <a:endParaRPr lang="en-US" sz="900" dirty="0"/>
          </a:p>
          <a:p>
            <a:r>
              <a:rPr lang="en-US" sz="900" dirty="0"/>
              <a:t>Stock, R.M. (2014) How should customers be integrated for </a:t>
            </a:r>
            <a:r>
              <a:rPr lang="en-US" sz="900" dirty="0" err="1"/>
              <a:t>e!ective</a:t>
            </a:r>
            <a:r>
              <a:rPr lang="en-US" sz="900" dirty="0"/>
              <a:t> </a:t>
            </a:r>
            <a:r>
              <a:rPr lang="en-US" sz="900" dirty="0" err="1"/>
              <a:t>interorganizational</a:t>
            </a:r>
            <a:r>
              <a:rPr lang="en-US" sz="900" dirty="0"/>
              <a:t> NPD teams? An input–process–output perspective, Journal of Product Innovation Management, vol. 31, 535–51.</a:t>
            </a:r>
            <a:endParaRPr lang="en-US" sz="900" dirty="0"/>
          </a:p>
          <a:p>
            <a:r>
              <a:rPr lang="en-US" sz="900" i="1" dirty="0">
                <a:effectLst/>
              </a:rPr>
              <a:t>Why is Amazon so successful? Amazon Success Story</a:t>
            </a:r>
            <a:r>
              <a:rPr lang="en-US" sz="900" dirty="0">
                <a:effectLst/>
              </a:rPr>
              <a:t> (no date) </a:t>
            </a:r>
            <a:r>
              <a:rPr lang="en-US" sz="900" i="1" dirty="0" err="1">
                <a:effectLst/>
              </a:rPr>
              <a:t>Dinarys</a:t>
            </a:r>
            <a:r>
              <a:rPr lang="en-US" sz="900" dirty="0">
                <a:effectLst/>
              </a:rPr>
              <a:t>. Available at: https://</a:t>
            </a:r>
            <a:r>
              <a:rPr lang="en-US" sz="900" dirty="0" err="1">
                <a:effectLst/>
              </a:rPr>
              <a:t>dinarys.com</a:t>
            </a:r>
            <a:r>
              <a:rPr lang="en-US" sz="900" dirty="0">
                <a:effectLst/>
              </a:rPr>
              <a:t>/blog/amazon-success-story (Accessed: March 15, 2023). </a:t>
            </a:r>
            <a:endParaRPr lang="en-US" sz="900" dirty="0">
              <a:effectLst/>
            </a:endParaRPr>
          </a:p>
          <a:p>
            <a:r>
              <a:rPr lang="en-US" sz="900" i="1" dirty="0">
                <a:effectLst/>
              </a:rPr>
              <a:t>About currency of preference</a:t>
            </a:r>
            <a:r>
              <a:rPr lang="en-US" sz="900" dirty="0">
                <a:effectLst/>
              </a:rPr>
              <a:t> (no date) </a:t>
            </a:r>
            <a:r>
              <a:rPr lang="en-US" sz="900" i="1" dirty="0">
                <a:effectLst/>
              </a:rPr>
              <a:t>About Currency of Preference - Amazon Customer Service</a:t>
            </a:r>
            <a:r>
              <a:rPr lang="en-US" sz="900" dirty="0">
                <a:effectLst/>
              </a:rPr>
              <a:t>. Available at: https://</a:t>
            </a:r>
            <a:r>
              <a:rPr lang="en-US" sz="900" dirty="0" err="1">
                <a:effectLst/>
              </a:rPr>
              <a:t>www.amazon.co.uk</a:t>
            </a:r>
            <a:r>
              <a:rPr lang="en-US" sz="900" dirty="0">
                <a:effectLst/>
              </a:rPr>
              <a:t>/</a:t>
            </a:r>
            <a:r>
              <a:rPr lang="en-US" sz="900" dirty="0" err="1">
                <a:effectLst/>
              </a:rPr>
              <a:t>gp</a:t>
            </a:r>
            <a:r>
              <a:rPr lang="en-US" sz="900" dirty="0">
                <a:effectLst/>
              </a:rPr>
              <a:t>/help/customer/</a:t>
            </a:r>
            <a:r>
              <a:rPr lang="en-US" sz="900" dirty="0" err="1">
                <a:effectLst/>
              </a:rPr>
              <a:t>display.html?nodeId</a:t>
            </a:r>
            <a:r>
              <a:rPr lang="en-US" sz="900" dirty="0">
                <a:effectLst/>
              </a:rPr>
              <a:t>=GCFKTYVC8YXJLQDH (Accessed: March 15, 2023). </a:t>
            </a:r>
            <a:endParaRPr lang="en-US" sz="900" dirty="0">
              <a:effectLst/>
            </a:endParaRPr>
          </a:p>
          <a:p>
            <a:r>
              <a:rPr lang="en-US" sz="900" dirty="0">
                <a:effectLst/>
              </a:rPr>
              <a:t>|, R.S. (2021) </a:t>
            </a:r>
            <a:r>
              <a:rPr lang="en-US" sz="900" i="1" dirty="0">
                <a:effectLst/>
              </a:rPr>
              <a:t>How to check patents on Amazon: 3 ways</a:t>
            </a:r>
            <a:r>
              <a:rPr lang="en-US" sz="900" dirty="0">
                <a:effectLst/>
              </a:rPr>
              <a:t>, </a:t>
            </a:r>
            <a:r>
              <a:rPr lang="en-US" sz="900" i="1" dirty="0">
                <a:effectLst/>
              </a:rPr>
              <a:t>Prosper Show | Prosper Show</a:t>
            </a:r>
            <a:r>
              <a:rPr lang="en-US" sz="900" dirty="0">
                <a:effectLst/>
              </a:rPr>
              <a:t>. Available at: https://</a:t>
            </a:r>
            <a:r>
              <a:rPr lang="en-US" sz="900" dirty="0" err="1">
                <a:effectLst/>
              </a:rPr>
              <a:t>prospershow.com</a:t>
            </a:r>
            <a:r>
              <a:rPr lang="en-US" sz="900" dirty="0">
                <a:effectLst/>
              </a:rPr>
              <a:t>/media/prosper-blog/how-to-check-patents-on-amazon-3-ways/#:~:text=A%20utility%20patent%20protects%20the,re%20not%20violating%20patent%20laws. (Accessed: March 15, 2023). </a:t>
            </a:r>
            <a:endParaRPr lang="en-US" dirty="0"/>
          </a:p>
          <a:p>
            <a:r>
              <a:rPr lang="en-US" sz="1000" dirty="0">
                <a:effectLst/>
              </a:rPr>
              <a:t>|, R.S. (2021) </a:t>
            </a:r>
            <a:r>
              <a:rPr lang="en-US" sz="1000" i="1" dirty="0">
                <a:effectLst/>
              </a:rPr>
              <a:t>How to check patents on Amazon: 3 ways</a:t>
            </a:r>
            <a:r>
              <a:rPr lang="en-US" sz="1000" dirty="0">
                <a:effectLst/>
              </a:rPr>
              <a:t>, </a:t>
            </a:r>
            <a:r>
              <a:rPr lang="en-US" sz="1000" i="1" dirty="0">
                <a:effectLst/>
              </a:rPr>
              <a:t>Prosper Show | Prosper Show</a:t>
            </a:r>
            <a:r>
              <a:rPr lang="en-US" sz="1000" dirty="0">
                <a:effectLst/>
              </a:rPr>
              <a:t>. Available at: https://</a:t>
            </a:r>
            <a:r>
              <a:rPr lang="en-US" sz="1000" dirty="0" err="1">
                <a:effectLst/>
              </a:rPr>
              <a:t>prospershow.com</a:t>
            </a:r>
            <a:r>
              <a:rPr lang="en-US" sz="1000" dirty="0">
                <a:effectLst/>
              </a:rPr>
              <a:t>/media/prosper-blog/how-to-check-patents-on-amazon-3-ways/#:~:text=A%20utility%20patent%20protects%20the,re%20not%20violating%20patent%20laws. (Accessed: March 15, 2023). </a:t>
            </a:r>
            <a:endParaRPr lang="en-US" sz="1000" dirty="0">
              <a:effectLst/>
            </a:endParaRPr>
          </a:p>
          <a:p>
            <a:r>
              <a:rPr lang="en-US" sz="1000" dirty="0">
                <a:effectLst/>
              </a:rPr>
              <a:t>Published by Daniela Coppola and 15, F. (2023) </a:t>
            </a:r>
            <a:r>
              <a:rPr lang="en-US" sz="1000" i="1" dirty="0">
                <a:effectLst/>
              </a:rPr>
              <a:t>Number of U.S. patents registered by Amazon 2022</a:t>
            </a:r>
            <a:r>
              <a:rPr lang="en-US" sz="1000" dirty="0">
                <a:effectLst/>
              </a:rPr>
              <a:t>, </a:t>
            </a:r>
            <a:r>
              <a:rPr lang="en-US" sz="1000" i="1" dirty="0">
                <a:effectLst/>
              </a:rPr>
              <a:t>Statista</a:t>
            </a:r>
            <a:r>
              <a:rPr lang="en-US" sz="1000" dirty="0">
                <a:effectLst/>
              </a:rPr>
              <a:t>. Available at: https://</a:t>
            </a:r>
            <a:r>
              <a:rPr lang="en-US" sz="1000" dirty="0" err="1">
                <a:effectLst/>
              </a:rPr>
              <a:t>www.statista.com</a:t>
            </a:r>
            <a:r>
              <a:rPr lang="en-US" sz="1000" dirty="0">
                <a:effectLst/>
              </a:rPr>
              <a:t>/statistics/897773/amazon-patents-</a:t>
            </a:r>
            <a:r>
              <a:rPr lang="en-US" sz="1000" dirty="0" err="1">
                <a:effectLst/>
              </a:rPr>
              <a:t>usa</a:t>
            </a:r>
            <a:r>
              <a:rPr lang="en-US" sz="1000" dirty="0">
                <a:effectLst/>
              </a:rPr>
              <a:t>-registered/#:~:text=Number%20of%20patents%20granted%20to%20Amazon%20in%20the%20U.S.%202010%2D2022&amp;text=In%202022%2C%20Amazon%20Technologies%20was,compared%20to%20the%20previous%20year. (Accessed: March 15, 2023). </a:t>
            </a:r>
            <a:endParaRPr lang="en-US" sz="1000" dirty="0">
              <a:effectLst/>
            </a:endParaRPr>
          </a:p>
          <a:p>
            <a:r>
              <a:rPr lang="en-US" sz="900" i="1" dirty="0">
                <a:effectLst/>
              </a:rPr>
              <a:t>What Amazon is planning to do next</a:t>
            </a:r>
            <a:r>
              <a:rPr lang="en-US" sz="900" dirty="0">
                <a:effectLst/>
              </a:rPr>
              <a:t> (no date) </a:t>
            </a:r>
            <a:r>
              <a:rPr lang="en-US" sz="900" i="1" dirty="0">
                <a:effectLst/>
              </a:rPr>
              <a:t>Live life richer with </a:t>
            </a:r>
            <a:r>
              <a:rPr lang="en-US" sz="900" i="1" dirty="0" err="1">
                <a:effectLst/>
              </a:rPr>
              <a:t>Lovemoney</a:t>
            </a:r>
            <a:r>
              <a:rPr lang="en-US" sz="900" dirty="0">
                <a:effectLst/>
              </a:rPr>
              <a:t>. Available at: https://</a:t>
            </a:r>
            <a:r>
              <a:rPr lang="en-US" sz="900" dirty="0" err="1">
                <a:effectLst/>
              </a:rPr>
              <a:t>www.lovemoney.com</a:t>
            </a:r>
            <a:r>
              <a:rPr lang="en-US" sz="900" dirty="0">
                <a:effectLst/>
              </a:rPr>
              <a:t>/galleries/77190/</a:t>
            </a:r>
            <a:r>
              <a:rPr lang="en-US" sz="900" dirty="0" err="1">
                <a:effectLst/>
              </a:rPr>
              <a:t>what-amazon-is-planning-to-do-next?page</a:t>
            </a:r>
            <a:r>
              <a:rPr lang="en-US" sz="900" dirty="0">
                <a:effectLst/>
              </a:rPr>
              <a:t>=1 (Accessed: March 15, 2023). </a:t>
            </a:r>
            <a:endParaRPr lang="en-US" sz="900" dirty="0">
              <a:effectLst/>
            </a:endParaRPr>
          </a:p>
          <a:p>
            <a:pPr marL="0" indent="0">
              <a:buNone/>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4318" y="354145"/>
            <a:ext cx="3058939" cy="804096"/>
          </a:xfrm>
        </p:spPr>
        <p:txBody>
          <a:bodyPr/>
          <a:lstStyle/>
          <a:p>
            <a:r>
              <a:rPr lang="en-US" dirty="0"/>
              <a:t>Agenda</a:t>
            </a:r>
            <a:endParaRPr lang="en-US" dirty="0"/>
          </a:p>
        </p:txBody>
      </p:sp>
      <p:sp>
        <p:nvSpPr>
          <p:cNvPr id="3" name="TextBox 2"/>
          <p:cNvSpPr txBox="1"/>
          <p:nvPr/>
        </p:nvSpPr>
        <p:spPr>
          <a:xfrm>
            <a:off x="2299063" y="1454331"/>
            <a:ext cx="8647611" cy="4523105"/>
          </a:xfrm>
          <a:prstGeom prst="rect">
            <a:avLst/>
          </a:prstGeom>
          <a:noFill/>
        </p:spPr>
        <p:txBody>
          <a:bodyPr wrap="square" rtlCol="0">
            <a:spAutoFit/>
          </a:bodyPr>
          <a:lstStyle/>
          <a:p>
            <a:r>
              <a:rPr lang="en-US" dirty="0"/>
              <a:t>-Introduction</a:t>
            </a:r>
            <a:r>
              <a:rPr lang="de-DE" altLang="en-US" dirty="0">
                <a:latin typeface="Calibri" charset="0"/>
              </a:rPr>
              <a:t> ............................Kumar Gaurav................................ .....Slides 3-4 </a:t>
            </a:r>
            <a:endParaRPr lang="en-US" dirty="0"/>
          </a:p>
          <a:p>
            <a:r>
              <a:rPr lang="en-US" dirty="0"/>
              <a:t>-Summary of process</a:t>
            </a:r>
            <a:r>
              <a:rPr lang="de-DE" altLang="en-US" dirty="0">
                <a:latin typeface="Calibri" charset="0"/>
              </a:rPr>
              <a:t>.............. </a:t>
            </a:r>
            <a:r>
              <a:rPr lang="de-DE" altLang="en-US" dirty="0">
                <a:latin typeface="Calibri" charset="0"/>
                <a:sym typeface="+mn-ea"/>
              </a:rPr>
              <a:t>Kumar Gaurav......................................Slide 5</a:t>
            </a:r>
            <a:endParaRPr lang="en-US" dirty="0"/>
          </a:p>
          <a:p>
            <a:r>
              <a:rPr lang="en-US" dirty="0"/>
              <a:t>-Product Innovation Charter</a:t>
            </a:r>
            <a:r>
              <a:rPr lang="de-DE" altLang="en-US" dirty="0">
                <a:latin typeface="Calibri" charset="0"/>
              </a:rPr>
              <a:t>.....Kumar Gaurav......................................Slides 6-7</a:t>
            </a:r>
            <a:endParaRPr lang="en-US" dirty="0"/>
          </a:p>
          <a:p>
            <a:r>
              <a:rPr lang="en-US" dirty="0"/>
              <a:t>-Marketing Research </a:t>
            </a:r>
            <a:endParaRPr lang="en-US" dirty="0"/>
          </a:p>
          <a:p>
            <a:pPr lvl="0"/>
            <a:r>
              <a:rPr lang="en-US" dirty="0"/>
              <a:t>-Patent strategy </a:t>
            </a:r>
            <a:endParaRPr lang="en-US" dirty="0"/>
          </a:p>
          <a:p>
            <a:r>
              <a:rPr lang="en-US" dirty="0"/>
              <a:t>-Platform technologies</a:t>
            </a:r>
            <a:endParaRPr lang="en-US" dirty="0"/>
          </a:p>
          <a:p>
            <a:r>
              <a:rPr lang="en-US" dirty="0"/>
              <a:t>-Specification of the product </a:t>
            </a:r>
            <a:endParaRPr lang="en-US" dirty="0"/>
          </a:p>
          <a:p>
            <a:r>
              <a:rPr lang="en-US" dirty="0"/>
              <a:t>-Production</a:t>
            </a:r>
            <a:endParaRPr lang="en-US" dirty="0"/>
          </a:p>
          <a:p>
            <a:r>
              <a:rPr lang="en-US" dirty="0"/>
              <a:t>-New Product Development processes </a:t>
            </a:r>
            <a:endParaRPr lang="en-US" dirty="0"/>
          </a:p>
          <a:p>
            <a:r>
              <a:rPr lang="en-US" dirty="0"/>
              <a:t>-Organizational structure </a:t>
            </a:r>
            <a:endParaRPr lang="en-US" dirty="0"/>
          </a:p>
          <a:p>
            <a:r>
              <a:rPr lang="en-US" dirty="0"/>
              <a:t>-Concept testing </a:t>
            </a:r>
            <a:endParaRPr lang="en-US" dirty="0"/>
          </a:p>
          <a:p>
            <a:r>
              <a:rPr lang="en-US" dirty="0"/>
              <a:t>-Commercialization </a:t>
            </a:r>
            <a:endParaRPr lang="en-US" dirty="0"/>
          </a:p>
          <a:p>
            <a:r>
              <a:rPr lang="en-US" dirty="0"/>
              <a:t>-Conclusions</a:t>
            </a:r>
            <a:endParaRPr lang="en-US" dirty="0"/>
          </a:p>
          <a:p>
            <a:r>
              <a:rPr lang="en-US" dirty="0"/>
              <a:t>-References</a:t>
            </a:r>
            <a:endParaRPr lang="en-US" dirty="0"/>
          </a:p>
          <a:p>
            <a:endParaRPr lang="en-US"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9" name="Straight Connector 108"/>
          <p:cNvCxnSpPr>
            <a:cxnSpLocks noGrp="1" noRot="1" noChangeAspect="1" noMove="1" noResize="1" noEditPoints="1" noAdjustHandles="1" noChangeArrowheads="1" noChangeShapeType="1"/>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11" name="Rectangle 1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p:cNvSpPr>
            <a:spLocks noGrp="1" noRot="1" noChangeAspect="1" noMove="1" noResize="1" noEditPoints="1" noAdjustHandles="1" noChangeArrowheads="1" noChangeShapeType="1" noTextEdit="1"/>
          </p:cNvSpPr>
          <p:nvPr/>
        </p:nvSpPr>
        <p:spPr>
          <a:xfrm>
            <a:off x="0" y="0"/>
            <a:ext cx="12192000" cy="6858000"/>
          </a:xfrm>
          <a:prstGeom prst="rect">
            <a:avLst/>
          </a:prstGeom>
          <a:gradFill flip="none" rotWithShape="1">
            <a:gsLst>
              <a:gs pos="100000">
                <a:schemeClr val="accent4"/>
              </a:gs>
              <a:gs pos="0">
                <a:schemeClr val="accent2"/>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7" name="Picture 6" descr="Logo&#10;&#10;Description automatically generated"/>
          <p:cNvPicPr>
            <a:picLocks noChangeAspect="1"/>
          </p:cNvPicPr>
          <p:nvPr/>
        </p:nvPicPr>
        <p:blipFill rotWithShape="1">
          <a:blip r:embed="rId1">
            <a:alphaModFix amt="35000"/>
            <a:duotone>
              <a:schemeClr val="accent1">
                <a:shade val="45000"/>
                <a:satMod val="135000"/>
              </a:schemeClr>
              <a:prstClr val="white"/>
            </a:duotone>
            <a:extLst>
              <a:ext uri="{28A0092B-C50C-407E-A947-70E740481C1C}">
                <a14:useLocalDpi xmlns:a14="http://schemas.microsoft.com/office/drawing/2010/main" val="0"/>
              </a:ext>
            </a:extLst>
          </a:blip>
          <a:srcRect b="2597"/>
          <a:stretch>
            <a:fillRect/>
          </a:stretch>
        </p:blipFill>
        <p:spPr>
          <a:xfrm>
            <a:off x="20" y="-83976"/>
            <a:ext cx="12191980" cy="694197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itle 4"/>
          <p:cNvSpPr>
            <a:spLocks noGrp="1"/>
          </p:cNvSpPr>
          <p:nvPr>
            <p:ph type="title"/>
          </p:nvPr>
        </p:nvSpPr>
        <p:spPr>
          <a:xfrm>
            <a:off x="290830" y="186055"/>
            <a:ext cx="11665585" cy="6493510"/>
          </a:xfrm>
        </p:spPr>
        <p:txBody>
          <a:bodyPr vert="horz" lIns="91440" tIns="45720" rIns="91440" bIns="45720" rtlCol="0" anchor="t" anchorCtr="0">
            <a:normAutofit/>
          </a:bodyPr>
          <a:lstStyle/>
          <a:p>
            <a:pPr algn="ctr"/>
            <a:r>
              <a:rPr lang="de-DE" altLang="en-US" sz="2800" b="1" u="sng" kern="1200" spc="-100" dirty="0">
                <a:latin typeface="Calibri" charset="0"/>
                <a:ea typeface="+mj-ea"/>
                <a:cs typeface="+mj-cs"/>
              </a:rPr>
              <a:t>INTRODUCTION</a:t>
            </a:r>
            <a:br>
              <a:rPr lang="en-US" sz="2800" b="1" u="sng" kern="1200" spc="-100" dirty="0">
                <a:latin typeface="+mj-lt"/>
                <a:ea typeface="+mj-ea"/>
                <a:cs typeface="+mj-cs"/>
              </a:rPr>
            </a:br>
            <a:br>
              <a:rPr lang="en-US" sz="2800" b="1" u="sng" kern="1200" spc="-100" dirty="0">
                <a:latin typeface="+mj-lt"/>
                <a:ea typeface="+mj-ea"/>
                <a:cs typeface="+mj-cs"/>
              </a:rPr>
            </a:br>
            <a:endParaRPr lang="en-US" sz="1800" b="1" kern="1200" spc="-100" dirty="0">
              <a:solidFill>
                <a:srgbClr val="FFFFFF"/>
              </a:solidFill>
              <a:latin typeface="+mj-lt"/>
              <a:ea typeface="+mj-ea"/>
              <a:cs typeface="+mj-cs"/>
            </a:endParaRPr>
          </a:p>
        </p:txBody>
      </p:sp>
      <p:sp>
        <p:nvSpPr>
          <p:cNvPr id="115" name="Graphic 11"/>
          <p:cNvSpPr>
            <a:spLocks noGrp="1" noRot="1" noChangeAspect="1" noMove="1" noResize="1" noEditPoints="1" noAdjustHandles="1" noChangeArrowheads="1" noChangeShapeType="1" noTextEdit="1"/>
          </p:cNvSpPr>
          <p:nvPr/>
        </p:nvSpPr>
        <p:spPr>
          <a:xfrm>
            <a:off x="6170016"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17" name="Graphic 10"/>
          <p:cNvSpPr>
            <a:spLocks noGrp="1" noRot="1" noChangeAspect="1" noMove="1" noResize="1" noEditPoints="1" noAdjustHandles="1" noChangeArrowheads="1" noChangeShapeType="1" noTextEdit="1"/>
          </p:cNvSpPr>
          <p:nvPr/>
        </p:nvSpPr>
        <p:spPr>
          <a:xfrm>
            <a:off x="6528796"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19" name="Graphic 12"/>
          <p:cNvSpPr>
            <a:spLocks noGrp="1" noRot="1" noChangeAspect="1" noMove="1" noResize="1" noEditPoints="1" noAdjustHandles="1" noChangeArrowheads="1" noChangeShapeType="1" noTextEdit="1"/>
          </p:cNvSpPr>
          <p:nvPr/>
        </p:nvSpPr>
        <p:spPr>
          <a:xfrm>
            <a:off x="6154476"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121" name="Straight Connector"/>
          <p:cNvCxnSpPr>
            <a:cxnSpLocks noGrp="1" noRot="1" noChangeAspect="1" noMove="1" noResize="1" noEditPoints="1" noAdjustHandles="1" noChangeArrowheads="1" noChangeShapeType="1"/>
          </p:cNvCxnSpPr>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909003" y="6649068"/>
            <a:ext cx="228299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2" tooltip="https://tuttion.it/amazon-prime-gratis-per-90-giorni-ed-in-offerta-per-gli-universitari/"/>
              </a:rPr>
              <a:t>This Photo</a:t>
            </a:r>
            <a:r>
              <a:rPr lang="en-US" sz="700">
                <a:solidFill>
                  <a:srgbClr val="FFFFFF"/>
                </a:solidFill>
              </a:rPr>
              <a:t> by Unknown Author is licensed under </a:t>
            </a:r>
            <a:r>
              <a:rPr lang="en-US" sz="700">
                <a:solidFill>
                  <a:srgbClr val="FFFFFF"/>
                </a:solidFill>
                <a:hlinkClick r:id="rId3" tooltip="https://creativecommons.org/licenses/by/3.0/"/>
              </a:rPr>
              <a:t>CC BY</a:t>
            </a:r>
            <a:endParaRPr lang="en-US" sz="700">
              <a:solidFill>
                <a:srgbClr val="FFFFFF"/>
              </a:solidFill>
            </a:endParaRPr>
          </a:p>
        </p:txBody>
      </p:sp>
      <p:pic>
        <p:nvPicPr>
          <p:cNvPr id="2" name="Picture 1" descr="Screenshot 2023-03-14 at 22.24.07"/>
          <p:cNvPicPr>
            <a:picLocks noChangeAspect="1"/>
          </p:cNvPicPr>
          <p:nvPr/>
        </p:nvPicPr>
        <p:blipFill>
          <a:blip r:embed="rId4"/>
          <a:stretch>
            <a:fillRect/>
          </a:stretch>
        </p:blipFill>
        <p:spPr>
          <a:xfrm>
            <a:off x="4737735" y="671830"/>
            <a:ext cx="2705100" cy="939800"/>
          </a:xfrm>
          <a:prstGeom prst="rect">
            <a:avLst/>
          </a:prstGeom>
        </p:spPr>
      </p:pic>
      <p:sp>
        <p:nvSpPr>
          <p:cNvPr id="4" name="Text Box 3"/>
          <p:cNvSpPr txBox="1"/>
          <p:nvPr/>
        </p:nvSpPr>
        <p:spPr>
          <a:xfrm>
            <a:off x="1031240" y="2069465"/>
            <a:ext cx="11025505" cy="4523105"/>
          </a:xfrm>
          <a:prstGeom prst="rect">
            <a:avLst/>
          </a:prstGeom>
          <a:noFill/>
        </p:spPr>
        <p:txBody>
          <a:bodyPr wrap="square" rtlCol="0">
            <a:spAutoFit/>
          </a:bodyPr>
          <a:lstStyle/>
          <a:p>
            <a:pPr marL="285750" indent="-285750">
              <a:buFont typeface="Arial" panose="020B0604020202020204" pitchFamily="34" charset="0"/>
              <a:buChar char="•"/>
            </a:pPr>
            <a:r>
              <a:rPr lang="de-DE" altLang="en-US">
                <a:latin typeface="Calibri" charset="0"/>
              </a:rPr>
              <a:t>Jeff Bezos established Amazon.com, Inc. in the United States in 1994.The first global websites were launched in 1998.</a:t>
            </a:r>
            <a:endParaRPr lang="de-DE" altLang="en-US">
              <a:latin typeface="Calibri" charset="0"/>
            </a:endParaRPr>
          </a:p>
          <a:p>
            <a:pPr marL="285750" indent="-285750">
              <a:buFont typeface="Arial" panose="020B0604020202020204" pitchFamily="34" charset="0"/>
              <a:buChar char="•"/>
            </a:pPr>
            <a:endParaRPr lang="de-DE" altLang="en-US">
              <a:latin typeface="Calibri" charset="0"/>
            </a:endParaRPr>
          </a:p>
          <a:p>
            <a:pPr marL="285750" indent="-285750">
              <a:buFont typeface="Arial" panose="020B0604020202020204" pitchFamily="34" charset="0"/>
              <a:buChar char="•"/>
            </a:pPr>
            <a:r>
              <a:rPr lang="de-DE" altLang="en-US">
                <a:latin typeface="Calibri" charset="0"/>
              </a:rPr>
              <a:t>Millions of businesses choose Amazon Business as their primary online shopping destination. It provides all the benefits that Amazon customers love, including availability, convenience, and quick, dependable shipping, in addition to special features and benefits for businesses of all kinds.</a:t>
            </a:r>
            <a:endParaRPr lang="de-DE" altLang="en-US">
              <a:latin typeface="Calibri" charset="0"/>
            </a:endParaRPr>
          </a:p>
          <a:p>
            <a:pPr marL="285750" indent="-285750">
              <a:buFont typeface="Arial" panose="020B0604020202020204" pitchFamily="34" charset="0"/>
              <a:buChar char="•"/>
            </a:pPr>
            <a:endParaRPr lang="de-DE" altLang="en-US">
              <a:latin typeface="Calibri" charset="0"/>
            </a:endParaRPr>
          </a:p>
          <a:p>
            <a:pPr marL="285750" indent="-285750">
              <a:buFont typeface="Arial" panose="020B0604020202020204" pitchFamily="34" charset="0"/>
              <a:buChar char="•"/>
            </a:pPr>
            <a:r>
              <a:rPr lang="de-DE" altLang="en-US">
                <a:latin typeface="Calibri" charset="0"/>
              </a:rPr>
              <a:t>The company offers goods in a variety of categories, including clothing, auto and industrial equipment, beauty and health care, electronics, groceries, books, games, jewellery, kids' and infant products, movies, music, sporting goods, toys, and tools, among others.</a:t>
            </a:r>
            <a:endParaRPr lang="de-DE" altLang="en-US">
              <a:latin typeface="Calibri" charset="0"/>
            </a:endParaRPr>
          </a:p>
          <a:p>
            <a:pPr marL="285750" indent="-285750">
              <a:buFont typeface="Arial" panose="020B0604020202020204" pitchFamily="34" charset="0"/>
              <a:buChar char="•"/>
            </a:pPr>
            <a:endParaRPr lang="de-DE" altLang="en-US">
              <a:latin typeface="Calibri" charset="0"/>
            </a:endParaRPr>
          </a:p>
          <a:p>
            <a:pPr marL="285750" indent="-285750">
              <a:buFont typeface="Arial" panose="020B0604020202020204" pitchFamily="34" charset="0"/>
              <a:buChar char="•"/>
            </a:pPr>
            <a:r>
              <a:rPr lang="de-DE" altLang="en-US">
                <a:latin typeface="Calibri" charset="0"/>
              </a:rPr>
              <a:t>E-commerce, cloud computing, digital streaming, artificial intelligence, and online advertising are some of Amazon's business interests.</a:t>
            </a:r>
            <a:endParaRPr lang="de-DE" altLang="en-US">
              <a:latin typeface="Calibri" charset="0"/>
            </a:endParaRPr>
          </a:p>
          <a:p>
            <a:pPr marL="285750" indent="-285750">
              <a:buFont typeface="Arial" panose="020B0604020202020204" pitchFamily="34" charset="0"/>
              <a:buChar char="•"/>
            </a:pPr>
            <a:endParaRPr lang="de-DE" altLang="en-US">
              <a:latin typeface="Calibri" charset="0"/>
            </a:endParaRPr>
          </a:p>
          <a:p>
            <a:pPr marL="285750" indent="-285750">
              <a:buFont typeface="Arial" panose="020B0604020202020204" pitchFamily="34" charset="0"/>
              <a:buChar char="•"/>
            </a:pPr>
            <a:r>
              <a:rPr lang="de-DE" altLang="en-US">
                <a:latin typeface="Calibri" charset="0"/>
              </a:rPr>
              <a:t>Some other Services Offered by Amazon are Prime Video, Amazon Music, Amazon Pay, Amazon Prime</a:t>
            </a:r>
            <a:endParaRPr lang="de-DE" altLang="en-US">
              <a:latin typeface="Calibri" charset="0"/>
            </a:endParaRPr>
          </a:p>
          <a:p>
            <a:pPr indent="0">
              <a:buFont typeface="Arial" panose="020B0604020202020204" pitchFamily="34" charset="0"/>
              <a:buNone/>
            </a:pPr>
            <a:r>
              <a:rPr lang="de-DE" altLang="en-US">
                <a:latin typeface="Calibri" charset="0"/>
              </a:rPr>
              <a:t>    Amazon Dash, Amazon Smile, Amazon Advertising etc.</a:t>
            </a:r>
            <a:endParaRPr lang="de-DE" altLang="en-US">
              <a:latin typeface="Calibri" charset="0"/>
            </a:endParaRPr>
          </a:p>
        </p:txBody>
      </p:sp>
      <p:pic>
        <p:nvPicPr>
          <p:cNvPr id="6" name="Picture 5" descr="Screenshot 2023-03-14 at 23.06.52"/>
          <p:cNvPicPr>
            <a:picLocks noChangeAspect="1"/>
          </p:cNvPicPr>
          <p:nvPr/>
        </p:nvPicPr>
        <p:blipFill>
          <a:blip r:embed="rId5"/>
          <a:stretch>
            <a:fillRect/>
          </a:stretch>
        </p:blipFill>
        <p:spPr>
          <a:xfrm>
            <a:off x="1113790" y="86360"/>
            <a:ext cx="2622550" cy="18567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200"/>
          </a:xfrm>
        </p:spPr>
        <p:txBody>
          <a:bodyPr>
            <a:normAutofit fontScale="90000"/>
          </a:bodyPr>
          <a:lstStyle/>
          <a:p>
            <a:br>
              <a:rPr lang="en-US" dirty="0"/>
            </a:br>
            <a:endParaRPr lang="de-DE" altLang="en-US">
              <a:latin typeface="Calibri" charset="0"/>
            </a:endParaRPr>
          </a:p>
        </p:txBody>
      </p:sp>
      <p:pic>
        <p:nvPicPr>
          <p:cNvPr id="3" name="Picture 2" descr="Screenshot 2023-03-14 at 22.24.07"/>
          <p:cNvPicPr>
            <a:picLocks noChangeAspect="1"/>
          </p:cNvPicPr>
          <p:nvPr/>
        </p:nvPicPr>
        <p:blipFill>
          <a:blip r:embed="rId1"/>
          <a:stretch>
            <a:fillRect/>
          </a:stretch>
        </p:blipFill>
        <p:spPr>
          <a:xfrm>
            <a:off x="747395" y="125730"/>
            <a:ext cx="2576830" cy="1506220"/>
          </a:xfrm>
          <a:prstGeom prst="rect">
            <a:avLst/>
          </a:prstGeom>
        </p:spPr>
      </p:pic>
      <p:pic>
        <p:nvPicPr>
          <p:cNvPr id="4" name="Picture 3" descr="Screenshot 2023-03-14 at 22.37.37"/>
          <p:cNvPicPr>
            <a:picLocks noChangeAspect="1"/>
          </p:cNvPicPr>
          <p:nvPr/>
        </p:nvPicPr>
        <p:blipFill>
          <a:blip r:embed="rId2"/>
          <a:stretch>
            <a:fillRect/>
          </a:stretch>
        </p:blipFill>
        <p:spPr>
          <a:xfrm>
            <a:off x="1055370" y="2599690"/>
            <a:ext cx="4318000" cy="4239260"/>
          </a:xfrm>
          <a:prstGeom prst="rect">
            <a:avLst/>
          </a:prstGeom>
        </p:spPr>
      </p:pic>
      <p:pic>
        <p:nvPicPr>
          <p:cNvPr id="5" name="Picture 4" descr="Screenshot 2023-03-14 at 22.38.52"/>
          <p:cNvPicPr>
            <a:picLocks noChangeAspect="1"/>
          </p:cNvPicPr>
          <p:nvPr/>
        </p:nvPicPr>
        <p:blipFill>
          <a:blip r:embed="rId3"/>
          <a:stretch>
            <a:fillRect/>
          </a:stretch>
        </p:blipFill>
        <p:spPr>
          <a:xfrm>
            <a:off x="5587365" y="1791335"/>
            <a:ext cx="5766435" cy="5047615"/>
          </a:xfrm>
          <a:prstGeom prst="rect">
            <a:avLst/>
          </a:prstGeom>
        </p:spPr>
      </p:pic>
      <p:sp>
        <p:nvSpPr>
          <p:cNvPr id="6" name="Text Box 5"/>
          <p:cNvSpPr txBox="1"/>
          <p:nvPr/>
        </p:nvSpPr>
        <p:spPr>
          <a:xfrm>
            <a:off x="1209040" y="1774190"/>
            <a:ext cx="4164330" cy="368300"/>
          </a:xfrm>
          <a:prstGeom prst="rect">
            <a:avLst/>
          </a:prstGeom>
          <a:noFill/>
        </p:spPr>
        <p:txBody>
          <a:bodyPr wrap="square" rtlCol="0">
            <a:spAutoFit/>
          </a:bodyPr>
          <a:lstStyle/>
          <a:p>
            <a:r>
              <a:rPr lang="de-DE" altLang="en-US">
                <a:latin typeface="Calibri" charset="0"/>
              </a:rPr>
              <a:t>Busniess and employee Developmennt</a:t>
            </a:r>
            <a:endParaRPr lang="de-DE" altLang="en-US">
              <a:latin typeface="Calibri" charset="0"/>
            </a:endParaRPr>
          </a:p>
        </p:txBody>
      </p:sp>
      <p:pic>
        <p:nvPicPr>
          <p:cNvPr id="7" name="Picture 6" descr="Screenshot 2023-03-14 at 23.04.13"/>
          <p:cNvPicPr>
            <a:picLocks noChangeAspect="1"/>
          </p:cNvPicPr>
          <p:nvPr/>
        </p:nvPicPr>
        <p:blipFill>
          <a:blip r:embed="rId4"/>
          <a:stretch>
            <a:fillRect/>
          </a:stretch>
        </p:blipFill>
        <p:spPr>
          <a:xfrm>
            <a:off x="915670" y="2101215"/>
            <a:ext cx="4457700" cy="499110"/>
          </a:xfrm>
          <a:prstGeom prst="rect">
            <a:avLst/>
          </a:prstGeom>
        </p:spPr>
      </p:pic>
      <p:pic>
        <p:nvPicPr>
          <p:cNvPr id="9" name="Picture 8" descr="Screenshot 2023-03-14 at 23.17.41"/>
          <p:cNvPicPr>
            <a:picLocks noChangeAspect="1"/>
          </p:cNvPicPr>
          <p:nvPr/>
        </p:nvPicPr>
        <p:blipFill>
          <a:blip r:embed="rId5"/>
          <a:stretch>
            <a:fillRect/>
          </a:stretch>
        </p:blipFill>
        <p:spPr>
          <a:xfrm>
            <a:off x="9142095" y="201930"/>
            <a:ext cx="2825115" cy="1430020"/>
          </a:xfrm>
          <a:prstGeom prst="rect">
            <a:avLst/>
          </a:prstGeom>
        </p:spPr>
      </p:pic>
      <p:pic>
        <p:nvPicPr>
          <p:cNvPr id="10" name="Picture 9" descr="Screenshot 2023-03-14 at 23.16.41"/>
          <p:cNvPicPr>
            <a:picLocks noChangeAspect="1"/>
          </p:cNvPicPr>
          <p:nvPr/>
        </p:nvPicPr>
        <p:blipFill>
          <a:blip r:embed="rId6"/>
          <a:stretch>
            <a:fillRect/>
          </a:stretch>
        </p:blipFill>
        <p:spPr>
          <a:xfrm>
            <a:off x="3475355" y="201295"/>
            <a:ext cx="2577465" cy="1430020"/>
          </a:xfrm>
          <a:prstGeom prst="rect">
            <a:avLst/>
          </a:prstGeom>
        </p:spPr>
      </p:pic>
      <p:pic>
        <p:nvPicPr>
          <p:cNvPr id="11" name="Picture 10" descr="Screenshot 2023-03-14 at 23.20.18"/>
          <p:cNvPicPr>
            <a:picLocks noChangeAspect="1"/>
          </p:cNvPicPr>
          <p:nvPr/>
        </p:nvPicPr>
        <p:blipFill>
          <a:blip r:embed="rId7"/>
          <a:stretch>
            <a:fillRect/>
          </a:stretch>
        </p:blipFill>
        <p:spPr>
          <a:xfrm>
            <a:off x="6141720" y="201295"/>
            <a:ext cx="2892425" cy="14300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9" name="Straight Connector 108"/>
          <p:cNvCxnSpPr>
            <a:cxnSpLocks noGrp="1" noRot="1" noChangeAspect="1" noMove="1" noResize="1" noEditPoints="1" noAdjustHandles="1" noChangeArrowheads="1" noChangeShapeType="1"/>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11" name="Rectangle 1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p:cNvSpPr>
            <a:spLocks noGrp="1" noRot="1" noChangeAspect="1" noMove="1" noResize="1" noEditPoints="1" noAdjustHandles="1" noChangeArrowheads="1" noChangeShapeType="1" noTextEdit="1"/>
          </p:cNvSpPr>
          <p:nvPr/>
        </p:nvSpPr>
        <p:spPr>
          <a:xfrm>
            <a:off x="0" y="0"/>
            <a:ext cx="12192000" cy="6858000"/>
          </a:xfrm>
          <a:prstGeom prst="rect">
            <a:avLst/>
          </a:prstGeom>
          <a:gradFill flip="none" rotWithShape="1">
            <a:gsLst>
              <a:gs pos="100000">
                <a:schemeClr val="accent4"/>
              </a:gs>
              <a:gs pos="0">
                <a:schemeClr val="accent2"/>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7" name="Picture 6" descr="Logo&#10;&#10;Description automatically generated"/>
          <p:cNvPicPr>
            <a:picLocks noChangeAspect="1"/>
          </p:cNvPicPr>
          <p:nvPr/>
        </p:nvPicPr>
        <p:blipFill rotWithShape="1">
          <a:blip r:embed="rId1">
            <a:alphaModFix amt="35000"/>
            <a:duotone>
              <a:schemeClr val="accent1">
                <a:shade val="45000"/>
                <a:satMod val="135000"/>
              </a:schemeClr>
              <a:prstClr val="white"/>
            </a:duotone>
            <a:extLst>
              <a:ext uri="{28A0092B-C50C-407E-A947-70E740481C1C}">
                <a14:useLocalDpi xmlns:a14="http://schemas.microsoft.com/office/drawing/2010/main" val="0"/>
              </a:ext>
            </a:extLst>
          </a:blip>
          <a:srcRect b="2597"/>
          <a:stretch>
            <a:fillRect/>
          </a:stretch>
        </p:blipFill>
        <p:spPr>
          <a:xfrm>
            <a:off x="20" y="-2"/>
            <a:ext cx="12191980" cy="685800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itle 4"/>
          <p:cNvSpPr>
            <a:spLocks noGrp="1"/>
          </p:cNvSpPr>
          <p:nvPr>
            <p:ph type="title"/>
          </p:nvPr>
        </p:nvSpPr>
        <p:spPr>
          <a:xfrm>
            <a:off x="907415" y="105410"/>
            <a:ext cx="10930255" cy="128270"/>
          </a:xfrm>
        </p:spPr>
        <p:txBody>
          <a:bodyPr vert="horz" lIns="91440" tIns="45720" rIns="91440" bIns="45720" rtlCol="0" anchor="t" anchorCtr="0">
            <a:normAutofit fontScale="90000"/>
          </a:bodyPr>
          <a:lstStyle/>
          <a:p>
            <a:pPr algn="ctr"/>
            <a:br>
              <a:rPr lang="de-DE" altLang="en-US" sz="1800" b="1" kern="1200" spc="-100" dirty="0">
                <a:latin typeface="Calibri" charset="0"/>
                <a:ea typeface="+mj-ea"/>
                <a:cs typeface="+mj-cs"/>
              </a:rPr>
            </a:br>
            <a:endParaRPr lang="de-DE" altLang="en-US" sz="1800" b="1" kern="1200" spc="-100" dirty="0">
              <a:latin typeface="Calibri" charset="0"/>
              <a:ea typeface="+mj-ea"/>
              <a:cs typeface="+mj-cs"/>
            </a:endParaRPr>
          </a:p>
        </p:txBody>
      </p:sp>
      <p:sp>
        <p:nvSpPr>
          <p:cNvPr id="115" name="Graphic 11"/>
          <p:cNvSpPr>
            <a:spLocks noGrp="1" noRot="1" noChangeAspect="1" noMove="1" noResize="1" noEditPoints="1" noAdjustHandles="1" noChangeArrowheads="1" noChangeShapeType="1" noTextEdit="1"/>
          </p:cNvSpPr>
          <p:nvPr/>
        </p:nvSpPr>
        <p:spPr>
          <a:xfrm>
            <a:off x="6170016"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17" name="Graphic 10"/>
          <p:cNvSpPr>
            <a:spLocks noGrp="1" noRot="1" noChangeAspect="1" noMove="1" noResize="1" noEditPoints="1" noAdjustHandles="1" noChangeArrowheads="1" noChangeShapeType="1" noTextEdit="1"/>
          </p:cNvSpPr>
          <p:nvPr/>
        </p:nvSpPr>
        <p:spPr>
          <a:xfrm>
            <a:off x="6528796"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19" name="Graphic 12"/>
          <p:cNvSpPr>
            <a:spLocks noGrp="1" noRot="1" noChangeAspect="1" noMove="1" noResize="1" noEditPoints="1" noAdjustHandles="1" noChangeArrowheads="1" noChangeShapeType="1" noTextEdit="1"/>
          </p:cNvSpPr>
          <p:nvPr/>
        </p:nvSpPr>
        <p:spPr>
          <a:xfrm>
            <a:off x="6154476"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121" name="Straight Connector"/>
          <p:cNvCxnSpPr>
            <a:cxnSpLocks noGrp="1" noRot="1" noChangeAspect="1" noMove="1" noResize="1" noEditPoints="1" noAdjustHandles="1" noChangeArrowheads="1" noChangeShapeType="1"/>
          </p:cNvCxnSpPr>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29042" y="698643"/>
            <a:ext cx="4124758" cy="5301467"/>
          </a:xfrm>
          <a:prstGeom prst="rect">
            <a:avLst/>
          </a:prstGeom>
        </p:spPr>
        <p:txBody>
          <a:bodyPr vert="horz" lIns="91440" tIns="45720" rIns="91440" bIns="45720" rtlCol="0" anchor="b">
            <a:normAutofit/>
          </a:bodyPr>
          <a:lstStyle/>
          <a:p>
            <a:pPr marL="342900" indent="-228600">
              <a:lnSpc>
                <a:spcPct val="90000"/>
              </a:lnSpc>
              <a:spcAft>
                <a:spcPts val="600"/>
              </a:spcAft>
              <a:buClr>
                <a:schemeClr val="tx2">
                  <a:lumMod val="50000"/>
                  <a:lumOff val="50000"/>
                </a:schemeClr>
              </a:buClr>
              <a:buSzPct val="75000"/>
              <a:buFont typeface="Arial" panose="020B0604020202020204" pitchFamily="34" charset="0"/>
              <a:buChar char="•"/>
            </a:pPr>
            <a:endParaRPr lang="en-US" dirty="0">
              <a:solidFill>
                <a:srgbClr val="FFFFFF"/>
              </a:solidFill>
            </a:endParaRPr>
          </a:p>
          <a:p>
            <a:pPr marL="342900" indent="-228600">
              <a:lnSpc>
                <a:spcPct val="90000"/>
              </a:lnSpc>
              <a:spcAft>
                <a:spcPts val="600"/>
              </a:spcAft>
              <a:buClr>
                <a:schemeClr val="tx2">
                  <a:lumMod val="50000"/>
                  <a:lumOff val="50000"/>
                </a:schemeClr>
              </a:buClr>
              <a:buSzPct val="75000"/>
              <a:buFont typeface="Arial" panose="020B0604020202020204" pitchFamily="34" charset="0"/>
              <a:buChar char="•"/>
            </a:pPr>
            <a:endParaRPr lang="en-US" dirty="0">
              <a:solidFill>
                <a:srgbClr val="FFFFFF"/>
              </a:solidFill>
            </a:endParaRPr>
          </a:p>
        </p:txBody>
      </p:sp>
      <p:sp>
        <p:nvSpPr>
          <p:cNvPr id="8" name="TextBox 7"/>
          <p:cNvSpPr txBox="1"/>
          <p:nvPr/>
        </p:nvSpPr>
        <p:spPr>
          <a:xfrm>
            <a:off x="9909003" y="6649068"/>
            <a:ext cx="228299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2" tooltip="https://tuttion.it/amazon-prime-gratis-per-90-giorni-ed-in-offerta-per-gli-universitari/"/>
              </a:rPr>
              <a:t>This Photo</a:t>
            </a:r>
            <a:r>
              <a:rPr lang="en-US" sz="700">
                <a:solidFill>
                  <a:srgbClr val="FFFFFF"/>
                </a:solidFill>
              </a:rPr>
              <a:t> by Unknown Author is licensed under </a:t>
            </a:r>
            <a:r>
              <a:rPr lang="en-US" sz="700">
                <a:solidFill>
                  <a:srgbClr val="FFFFFF"/>
                </a:solidFill>
                <a:hlinkClick r:id="rId3" tooltip="https://creativecommons.org/licenses/by/3.0/"/>
              </a:rPr>
              <a:t>CC BY</a:t>
            </a:r>
            <a:endParaRPr lang="en-US" sz="700">
              <a:solidFill>
                <a:srgbClr val="FFFFFF"/>
              </a:solidFill>
            </a:endParaRPr>
          </a:p>
        </p:txBody>
      </p:sp>
      <p:sp>
        <p:nvSpPr>
          <p:cNvPr id="3" name="TextBox 2"/>
          <p:cNvSpPr txBox="1"/>
          <p:nvPr/>
        </p:nvSpPr>
        <p:spPr>
          <a:xfrm>
            <a:off x="807085" y="233680"/>
            <a:ext cx="9601200" cy="2491740"/>
          </a:xfrm>
          <a:prstGeom prst="rect">
            <a:avLst/>
          </a:prstGeom>
          <a:noFill/>
        </p:spPr>
        <p:txBody>
          <a:bodyPr wrap="square" rtlCol="0">
            <a:spAutoFit/>
          </a:bodyPr>
          <a:lstStyle/>
          <a:p>
            <a:pPr marL="342900" indent="-342900">
              <a:buFont typeface="Arial" panose="020B0604020202020204" pitchFamily="34" charset="0"/>
              <a:buChar char="•"/>
            </a:pPr>
            <a:endParaRPr lang="de-DE" altLang="en-US" sz="2000" b="1" dirty="0">
              <a:latin typeface="Calibri" charset="0"/>
            </a:endParaRPr>
          </a:p>
          <a:p>
            <a:pPr marL="285750" indent="-285750">
              <a:buFont typeface="Arial" panose="020B0604020202020204" pitchFamily="34" charset="0"/>
              <a:buChar char="•"/>
            </a:pPr>
            <a:endParaRPr lang="de-DE" altLang="en-US" sz="2000" b="1">
              <a:latin typeface="Calibri" charset="0"/>
            </a:endParaRPr>
          </a:p>
          <a:p>
            <a:pPr marL="285750" indent="-285750">
              <a:buFont typeface="Arial" panose="020B0604020202020204" pitchFamily="34" charset="0"/>
              <a:buChar char="•"/>
            </a:pPr>
            <a:endParaRPr lang="de-DE" altLang="en-US" sz="2000" b="1">
              <a:latin typeface="Calibri" charset="0"/>
            </a:endParaRPr>
          </a:p>
          <a:p>
            <a:pPr marL="457200" indent="-457200">
              <a:buAutoNum type="arabicPeriod"/>
            </a:pPr>
            <a:endParaRPr lang="de-DE" altLang="en-US" sz="2400" dirty="0">
              <a:latin typeface="Calibri" charset="0"/>
            </a:endParaRPr>
          </a:p>
          <a:p>
            <a:pPr marL="342900" indent="-342900"/>
            <a:endParaRPr lang="de-DE" altLang="en-US" dirty="0">
              <a:latin typeface="Calibri" charset="0"/>
            </a:endParaRPr>
          </a:p>
          <a:p>
            <a:endParaRPr lang="en-US" dirty="0"/>
          </a:p>
          <a:p>
            <a:endParaRPr lang="en-US" dirty="0"/>
          </a:p>
          <a:p>
            <a:endParaRPr lang="en-US" dirty="0"/>
          </a:p>
        </p:txBody>
      </p:sp>
      <p:pic>
        <p:nvPicPr>
          <p:cNvPr id="2" name="Picture 1" descr="Screenshot 2023-03-15 at 01.03.31"/>
          <p:cNvPicPr>
            <a:picLocks noChangeAspect="1"/>
          </p:cNvPicPr>
          <p:nvPr/>
        </p:nvPicPr>
        <p:blipFill>
          <a:blip r:embed="rId4"/>
          <a:stretch>
            <a:fillRect/>
          </a:stretch>
        </p:blipFill>
        <p:spPr>
          <a:xfrm>
            <a:off x="0" y="-635"/>
            <a:ext cx="7412355" cy="6774180"/>
          </a:xfrm>
          <a:prstGeom prst="rect">
            <a:avLst/>
          </a:prstGeom>
        </p:spPr>
      </p:pic>
      <p:pic>
        <p:nvPicPr>
          <p:cNvPr id="4" name="Picture 3" descr="Screenshot 2023-03-15 at 01.05.13"/>
          <p:cNvPicPr>
            <a:picLocks noChangeAspect="1"/>
          </p:cNvPicPr>
          <p:nvPr/>
        </p:nvPicPr>
        <p:blipFill>
          <a:blip r:embed="rId5"/>
          <a:stretch>
            <a:fillRect/>
          </a:stretch>
        </p:blipFill>
        <p:spPr>
          <a:xfrm>
            <a:off x="7412990" y="0"/>
            <a:ext cx="4779010" cy="68573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9" name="Straight Connector 108"/>
          <p:cNvCxnSpPr>
            <a:cxnSpLocks noGrp="1" noRot="1" noChangeAspect="1" noMove="1" noResize="1" noEditPoints="1" noAdjustHandles="1" noChangeArrowheads="1" noChangeShapeType="1"/>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11" name="Rectangle 1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p:cNvSpPr>
            <a:spLocks noGrp="1" noRot="1" noChangeAspect="1" noMove="1" noResize="1" noEditPoints="1" noAdjustHandles="1" noChangeArrowheads="1" noChangeShapeType="1" noTextEdit="1"/>
          </p:cNvSpPr>
          <p:nvPr/>
        </p:nvSpPr>
        <p:spPr>
          <a:xfrm>
            <a:off x="0" y="0"/>
            <a:ext cx="12192000" cy="6858000"/>
          </a:xfrm>
          <a:prstGeom prst="rect">
            <a:avLst/>
          </a:prstGeom>
          <a:gradFill flip="none" rotWithShape="1">
            <a:gsLst>
              <a:gs pos="100000">
                <a:schemeClr val="accent4"/>
              </a:gs>
              <a:gs pos="0">
                <a:schemeClr val="accent2"/>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7" name="Picture 6" descr="Logo&#10;&#10;Description automatically generated"/>
          <p:cNvPicPr>
            <a:picLocks noChangeAspect="1"/>
          </p:cNvPicPr>
          <p:nvPr/>
        </p:nvPicPr>
        <p:blipFill rotWithShape="1">
          <a:blip r:embed="rId1">
            <a:alphaModFix amt="35000"/>
            <a:duotone>
              <a:schemeClr val="accent1">
                <a:shade val="45000"/>
                <a:satMod val="135000"/>
              </a:schemeClr>
              <a:prstClr val="white"/>
            </a:duotone>
            <a:extLst>
              <a:ext uri="{28A0092B-C50C-407E-A947-70E740481C1C}">
                <a14:useLocalDpi xmlns:a14="http://schemas.microsoft.com/office/drawing/2010/main" val="0"/>
              </a:ext>
            </a:extLst>
          </a:blip>
          <a:srcRect b="2597"/>
          <a:stretch>
            <a:fillRect/>
          </a:stretch>
        </p:blipFill>
        <p:spPr>
          <a:xfrm>
            <a:off x="20" y="-2"/>
            <a:ext cx="12191980" cy="685800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itle 4"/>
          <p:cNvSpPr>
            <a:spLocks noGrp="1"/>
          </p:cNvSpPr>
          <p:nvPr>
            <p:ph type="title"/>
          </p:nvPr>
        </p:nvSpPr>
        <p:spPr>
          <a:xfrm>
            <a:off x="907667" y="698642"/>
            <a:ext cx="10930283" cy="362107"/>
          </a:xfrm>
        </p:spPr>
        <p:txBody>
          <a:bodyPr vert="horz" lIns="91440" tIns="45720" rIns="91440" bIns="45720" rtlCol="0" anchor="t" anchorCtr="0">
            <a:normAutofit fontScale="90000"/>
          </a:bodyPr>
          <a:lstStyle/>
          <a:p>
            <a:pPr algn="ctr"/>
            <a:r>
              <a:rPr lang="de-DE" altLang="en-US" sz="2200" b="1" kern="1200" spc="-100" dirty="0">
                <a:latin typeface="Calibri" charset="0"/>
                <a:ea typeface="+mj-ea"/>
                <a:cs typeface="+mj-cs"/>
              </a:rPr>
              <a:t>Product Innovation  charter.</a:t>
            </a:r>
            <a:br>
              <a:rPr lang="de-DE" altLang="en-US" sz="1800" b="1" kern="1200" spc="-100" dirty="0">
                <a:latin typeface="Calibri" charset="0"/>
                <a:ea typeface="+mj-ea"/>
                <a:cs typeface="+mj-cs"/>
              </a:rPr>
            </a:br>
            <a:endParaRPr lang="de-DE" altLang="en-US" sz="1800" b="1" kern="1200" spc="-100" dirty="0">
              <a:latin typeface="Calibri" charset="0"/>
              <a:ea typeface="+mj-ea"/>
              <a:cs typeface="+mj-cs"/>
            </a:endParaRPr>
          </a:p>
        </p:txBody>
      </p:sp>
      <p:sp>
        <p:nvSpPr>
          <p:cNvPr id="115" name="Graphic 11"/>
          <p:cNvSpPr>
            <a:spLocks noGrp="1" noRot="1" noChangeAspect="1" noMove="1" noResize="1" noEditPoints="1" noAdjustHandles="1" noChangeArrowheads="1" noChangeShapeType="1" noTextEdit="1"/>
          </p:cNvSpPr>
          <p:nvPr/>
        </p:nvSpPr>
        <p:spPr>
          <a:xfrm>
            <a:off x="6170016"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17" name="Graphic 10"/>
          <p:cNvSpPr>
            <a:spLocks noGrp="1" noRot="1" noChangeAspect="1" noMove="1" noResize="1" noEditPoints="1" noAdjustHandles="1" noChangeArrowheads="1" noChangeShapeType="1" noTextEdit="1"/>
          </p:cNvSpPr>
          <p:nvPr/>
        </p:nvSpPr>
        <p:spPr>
          <a:xfrm>
            <a:off x="6528796"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19" name="Graphic 12"/>
          <p:cNvSpPr>
            <a:spLocks noGrp="1" noRot="1" noChangeAspect="1" noMove="1" noResize="1" noEditPoints="1" noAdjustHandles="1" noChangeArrowheads="1" noChangeShapeType="1" noTextEdit="1"/>
          </p:cNvSpPr>
          <p:nvPr/>
        </p:nvSpPr>
        <p:spPr>
          <a:xfrm>
            <a:off x="6154476"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121" name="Straight Connector"/>
          <p:cNvCxnSpPr>
            <a:cxnSpLocks noGrp="1" noRot="1" noChangeAspect="1" noMove="1" noResize="1" noEditPoints="1" noAdjustHandles="1" noChangeArrowheads="1" noChangeShapeType="1"/>
          </p:cNvCxnSpPr>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29042" y="698643"/>
            <a:ext cx="4124758" cy="5301467"/>
          </a:xfrm>
          <a:prstGeom prst="rect">
            <a:avLst/>
          </a:prstGeom>
        </p:spPr>
        <p:txBody>
          <a:bodyPr vert="horz" lIns="91440" tIns="45720" rIns="91440" bIns="45720" rtlCol="0" anchor="b">
            <a:normAutofit/>
          </a:bodyPr>
          <a:lstStyle/>
          <a:p>
            <a:pPr marL="342900" indent="-228600">
              <a:lnSpc>
                <a:spcPct val="90000"/>
              </a:lnSpc>
              <a:spcAft>
                <a:spcPts val="600"/>
              </a:spcAft>
              <a:buClr>
                <a:schemeClr val="tx2">
                  <a:lumMod val="50000"/>
                  <a:lumOff val="50000"/>
                </a:schemeClr>
              </a:buClr>
              <a:buSzPct val="75000"/>
              <a:buFont typeface="Arial" panose="020B0604020202020204" pitchFamily="34" charset="0"/>
              <a:buChar char="•"/>
            </a:pPr>
            <a:endParaRPr lang="en-US" dirty="0">
              <a:solidFill>
                <a:srgbClr val="FFFFFF"/>
              </a:solidFill>
            </a:endParaRPr>
          </a:p>
          <a:p>
            <a:pPr marL="342900" indent="-228600">
              <a:lnSpc>
                <a:spcPct val="90000"/>
              </a:lnSpc>
              <a:spcAft>
                <a:spcPts val="600"/>
              </a:spcAft>
              <a:buClr>
                <a:schemeClr val="tx2">
                  <a:lumMod val="50000"/>
                  <a:lumOff val="50000"/>
                </a:schemeClr>
              </a:buClr>
              <a:buSzPct val="75000"/>
              <a:buFont typeface="Arial" panose="020B0604020202020204" pitchFamily="34" charset="0"/>
              <a:buChar char="•"/>
            </a:pPr>
            <a:endParaRPr lang="en-US" dirty="0">
              <a:solidFill>
                <a:srgbClr val="FFFFFF"/>
              </a:solidFill>
            </a:endParaRPr>
          </a:p>
        </p:txBody>
      </p:sp>
      <p:sp>
        <p:nvSpPr>
          <p:cNvPr id="8" name="TextBox 7"/>
          <p:cNvSpPr txBox="1"/>
          <p:nvPr/>
        </p:nvSpPr>
        <p:spPr>
          <a:xfrm>
            <a:off x="9909003" y="6649068"/>
            <a:ext cx="228299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2" tooltip="https://tuttion.it/amazon-prime-gratis-per-90-giorni-ed-in-offerta-per-gli-universitari/"/>
              </a:rPr>
              <a:t>This Photo</a:t>
            </a:r>
            <a:r>
              <a:rPr lang="en-US" sz="700">
                <a:solidFill>
                  <a:srgbClr val="FFFFFF"/>
                </a:solidFill>
              </a:rPr>
              <a:t> by Unknown Author is licensed under </a:t>
            </a:r>
            <a:r>
              <a:rPr lang="en-US" sz="700">
                <a:solidFill>
                  <a:srgbClr val="FFFFFF"/>
                </a:solidFill>
                <a:hlinkClick r:id="rId3" tooltip="https://creativecommons.org/licenses/by/3.0/"/>
              </a:rPr>
              <a:t>CC BY</a:t>
            </a:r>
            <a:endParaRPr lang="en-US" sz="700">
              <a:solidFill>
                <a:srgbClr val="FFFFFF"/>
              </a:solidFill>
            </a:endParaRPr>
          </a:p>
        </p:txBody>
      </p:sp>
      <p:sp>
        <p:nvSpPr>
          <p:cNvPr id="3" name="TextBox 2"/>
          <p:cNvSpPr txBox="1"/>
          <p:nvPr/>
        </p:nvSpPr>
        <p:spPr>
          <a:xfrm>
            <a:off x="681686" y="1232729"/>
            <a:ext cx="10827986" cy="6523990"/>
          </a:xfrm>
          <a:prstGeom prst="rect">
            <a:avLst/>
          </a:prstGeom>
          <a:noFill/>
        </p:spPr>
        <p:txBody>
          <a:bodyPr wrap="square" rtlCol="0">
            <a:spAutoFit/>
          </a:bodyPr>
          <a:lstStyle/>
          <a:p>
            <a:pPr marL="342900" indent="-342900">
              <a:buFont typeface="Arial" panose="020B0604020202020204" pitchFamily="34" charset="0"/>
              <a:buChar char="•"/>
            </a:pPr>
            <a:r>
              <a:rPr lang="de-DE" altLang="en-US" sz="2000" b="1" dirty="0">
                <a:latin typeface="Calibri" charset="0"/>
              </a:rPr>
              <a:t>Key Point to a Successful E-commerce Business</a:t>
            </a:r>
            <a:endParaRPr lang="de-DE" altLang="en-US" sz="2400" b="1" dirty="0">
              <a:latin typeface="Calibri" charset="0"/>
            </a:endParaRPr>
          </a:p>
          <a:p>
            <a:pPr marL="457200" indent="-457200">
              <a:buAutoNum type="arabicPeriod"/>
            </a:pPr>
            <a:endParaRPr lang="de-DE" altLang="en-US" dirty="0">
              <a:latin typeface="Calibri" charset="0"/>
            </a:endParaRPr>
          </a:p>
          <a:p>
            <a:pPr marL="457200" indent="-457200">
              <a:buAutoNum type="arabicPeriod"/>
            </a:pPr>
            <a:r>
              <a:rPr lang="de-DE" altLang="en-US" dirty="0">
                <a:latin typeface="Calibri" charset="0"/>
              </a:rPr>
              <a:t>Delivered</a:t>
            </a:r>
            <a:r>
              <a:rPr lang="en-US" dirty="0"/>
              <a:t> a Good Product</a:t>
            </a:r>
            <a:r>
              <a:rPr lang="de-DE" altLang="en-US" dirty="0">
                <a:latin typeface="Calibri" charset="0"/>
              </a:rPr>
              <a:t> with great Price.</a:t>
            </a:r>
            <a:endParaRPr lang="de-DE" altLang="en-US" dirty="0">
              <a:latin typeface="Calibri" charset="0"/>
            </a:endParaRPr>
          </a:p>
          <a:p>
            <a:pPr marL="457200" indent="-457200">
              <a:buAutoNum type="arabicPeriod"/>
            </a:pPr>
            <a:r>
              <a:rPr lang="en-US" dirty="0"/>
              <a:t>Think like your Target Users Do</a:t>
            </a:r>
            <a:endParaRPr lang="en-US" dirty="0"/>
          </a:p>
          <a:p>
            <a:pPr marL="457200" indent="-457200">
              <a:buAutoNum type="arabicPeriod"/>
            </a:pPr>
            <a:r>
              <a:rPr lang="en-US" dirty="0"/>
              <a:t>Never Stop Advertising!</a:t>
            </a:r>
            <a:endParaRPr lang="en-US" dirty="0"/>
          </a:p>
          <a:p>
            <a:pPr marL="457200" indent="-457200">
              <a:buAutoNum type="arabicPeriod"/>
            </a:pPr>
            <a:r>
              <a:rPr lang="de-DE" altLang="en-US" dirty="0">
                <a:latin typeface="Calibri" charset="0"/>
              </a:rPr>
              <a:t>Implement new idea according to customer needs.</a:t>
            </a:r>
            <a:endParaRPr lang="de-DE" altLang="en-US" dirty="0">
              <a:latin typeface="Calibri" charset="0"/>
            </a:endParaRPr>
          </a:p>
          <a:p>
            <a:pPr marL="457200" indent="-457200">
              <a:buAutoNum type="arabicPeriod"/>
            </a:pPr>
            <a:r>
              <a:rPr lang="de-DE" altLang="en-US" dirty="0">
                <a:latin typeface="Calibri" charset="0"/>
              </a:rPr>
              <a:t>By help of MI understand requirement of customer.</a:t>
            </a:r>
            <a:endParaRPr lang="de-DE" altLang="en-US" dirty="0">
              <a:latin typeface="Calibri" charset="0"/>
            </a:endParaRPr>
          </a:p>
          <a:p>
            <a:pPr marL="457200" indent="-457200">
              <a:buAutoNum type="arabicPeriod"/>
            </a:pPr>
            <a:endParaRPr lang="de-DE" altLang="en-US" dirty="0">
              <a:latin typeface="Calibri" charset="0"/>
            </a:endParaRPr>
          </a:p>
          <a:p>
            <a:pPr marL="285750" indent="-285750">
              <a:buFont typeface="Arial" panose="020B0604020202020204" pitchFamily="34" charset="0"/>
              <a:buChar char="•"/>
            </a:pPr>
            <a:r>
              <a:rPr lang="de-DE" altLang="en-US">
                <a:latin typeface="Calibri" charset="0"/>
                <a:sym typeface="+mn-ea"/>
              </a:rPr>
              <a:t>Amazon is e-commerce company offers goods in a variety of categories, including clothing, auto and industrial equipment, beauty and health care, electronics, groceries, books, games, jewellery, kids' and infant products, movies, music, sporting goods, toys, and tools, among others.</a:t>
            </a:r>
            <a:endParaRPr lang="de-DE" altLang="en-US">
              <a:latin typeface="Calibri" charset="0"/>
            </a:endParaRPr>
          </a:p>
          <a:p>
            <a:pPr marL="285750" indent="-285750">
              <a:buFont typeface="Arial" panose="020B0604020202020204" pitchFamily="34" charset="0"/>
              <a:buChar char="•"/>
            </a:pPr>
            <a:endParaRPr lang="de-DE" altLang="en-US" sz="2400">
              <a:latin typeface="Calibri" charset="0"/>
            </a:endParaRPr>
          </a:p>
          <a:p>
            <a:pPr marL="342900" indent="-342900">
              <a:buFont typeface="Arial" panose="020B0604020202020204" pitchFamily="34" charset="0"/>
              <a:buChar char="•"/>
            </a:pPr>
            <a:r>
              <a:rPr lang="de-DE" altLang="en-US" sz="2000" b="1">
                <a:latin typeface="Calibri" charset="0"/>
              </a:rPr>
              <a:t>Target market segment</a:t>
            </a:r>
            <a:r>
              <a:rPr lang="de-DE" altLang="en-US" b="1">
                <a:latin typeface="Calibri" charset="0"/>
              </a:rPr>
              <a:t> </a:t>
            </a:r>
            <a:endParaRPr lang="de-DE" altLang="en-US" b="1">
              <a:latin typeface="Calibri" charset="0"/>
            </a:endParaRPr>
          </a:p>
          <a:p>
            <a:pPr lvl="1" indent="0">
              <a:buFont typeface="Arial" panose="020B0604020202020204" pitchFamily="34" charset="0"/>
              <a:buNone/>
            </a:pPr>
            <a:r>
              <a:rPr lang="de-DE" altLang="en-US">
                <a:latin typeface="Calibri" charset="0"/>
              </a:rPr>
              <a:t>The target market for Amazon, which has about 120 million products for sale on its website, includes people from all socioeconomic backgrounds, including singles, families, professionals, and people with low to high incomes. People all over the world.</a:t>
            </a:r>
            <a:endParaRPr lang="de-DE" altLang="en-US">
              <a:latin typeface="Calibri" charset="0"/>
            </a:endParaRPr>
          </a:p>
          <a:p>
            <a:pPr marL="285750" indent="-285750">
              <a:buFont typeface="Arial" panose="020B0604020202020204" pitchFamily="34" charset="0"/>
              <a:buChar char="•"/>
            </a:pPr>
            <a:endParaRPr lang="de-DE" altLang="en-US" sz="2400">
              <a:latin typeface="Calibri" charset="0"/>
            </a:endParaRPr>
          </a:p>
          <a:p>
            <a:pPr marL="457200" indent="-457200">
              <a:buAutoNum type="arabicPeriod"/>
            </a:pPr>
            <a:endParaRPr lang="de-DE" altLang="en-US" sz="2400" dirty="0">
              <a:latin typeface="Calibri" charset="0"/>
            </a:endParaRPr>
          </a:p>
          <a:p>
            <a:pPr marL="342900" indent="-342900"/>
            <a:endParaRPr lang="de-DE" altLang="en-US" dirty="0">
              <a:latin typeface="Calibri" charset="0"/>
            </a:endParaRPr>
          </a:p>
          <a:p>
            <a:endParaRPr lang="en-US" dirty="0"/>
          </a:p>
          <a:p>
            <a:endParaRPr lang="en-US"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9" name="Straight Connector 108"/>
          <p:cNvCxnSpPr>
            <a:cxnSpLocks noGrp="1" noRot="1" noChangeAspect="1" noMove="1" noResize="1" noEditPoints="1" noAdjustHandles="1" noChangeArrowheads="1" noChangeShapeType="1"/>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11" name="Rectangle 1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p:cNvSpPr>
            <a:spLocks noGrp="1" noRot="1" noChangeAspect="1" noMove="1" noResize="1" noEditPoints="1" noAdjustHandles="1" noChangeArrowheads="1" noChangeShapeType="1" noTextEdit="1"/>
          </p:cNvSpPr>
          <p:nvPr/>
        </p:nvSpPr>
        <p:spPr>
          <a:xfrm>
            <a:off x="0" y="0"/>
            <a:ext cx="12192000" cy="6858000"/>
          </a:xfrm>
          <a:prstGeom prst="rect">
            <a:avLst/>
          </a:prstGeom>
          <a:gradFill flip="none" rotWithShape="1">
            <a:gsLst>
              <a:gs pos="100000">
                <a:schemeClr val="accent4"/>
              </a:gs>
              <a:gs pos="0">
                <a:schemeClr val="accent2"/>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7" name="Picture 6" descr="Logo&#10;&#10;Description automatically generated"/>
          <p:cNvPicPr>
            <a:picLocks noChangeAspect="1"/>
          </p:cNvPicPr>
          <p:nvPr/>
        </p:nvPicPr>
        <p:blipFill rotWithShape="1">
          <a:blip r:embed="rId1">
            <a:alphaModFix amt="35000"/>
            <a:duotone>
              <a:schemeClr val="accent1">
                <a:shade val="45000"/>
                <a:satMod val="135000"/>
              </a:schemeClr>
              <a:prstClr val="white"/>
            </a:duotone>
            <a:extLst>
              <a:ext uri="{28A0092B-C50C-407E-A947-70E740481C1C}">
                <a14:useLocalDpi xmlns:a14="http://schemas.microsoft.com/office/drawing/2010/main" val="0"/>
              </a:ext>
            </a:extLst>
          </a:blip>
          <a:srcRect b="2597"/>
          <a:stretch>
            <a:fillRect/>
          </a:stretch>
        </p:blipFill>
        <p:spPr>
          <a:xfrm>
            <a:off x="20" y="-2"/>
            <a:ext cx="12191980" cy="685800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itle 4"/>
          <p:cNvSpPr>
            <a:spLocks noGrp="1"/>
          </p:cNvSpPr>
          <p:nvPr>
            <p:ph type="title"/>
          </p:nvPr>
        </p:nvSpPr>
        <p:spPr>
          <a:xfrm>
            <a:off x="907415" y="105410"/>
            <a:ext cx="10930255" cy="128270"/>
          </a:xfrm>
        </p:spPr>
        <p:txBody>
          <a:bodyPr vert="horz" lIns="91440" tIns="45720" rIns="91440" bIns="45720" rtlCol="0" anchor="t" anchorCtr="0">
            <a:normAutofit fontScale="90000"/>
          </a:bodyPr>
          <a:lstStyle/>
          <a:p>
            <a:pPr algn="ctr"/>
            <a:br>
              <a:rPr lang="de-DE" altLang="en-US" sz="1800" b="1" kern="1200" spc="-100" dirty="0">
                <a:latin typeface="Calibri" charset="0"/>
                <a:ea typeface="+mj-ea"/>
                <a:cs typeface="+mj-cs"/>
              </a:rPr>
            </a:br>
            <a:endParaRPr lang="de-DE" altLang="en-US" sz="1800" b="1" kern="1200" spc="-100" dirty="0">
              <a:latin typeface="Calibri" charset="0"/>
              <a:ea typeface="+mj-ea"/>
              <a:cs typeface="+mj-cs"/>
            </a:endParaRPr>
          </a:p>
        </p:txBody>
      </p:sp>
      <p:sp>
        <p:nvSpPr>
          <p:cNvPr id="115" name="Graphic 11"/>
          <p:cNvSpPr>
            <a:spLocks noGrp="1" noRot="1" noChangeAspect="1" noMove="1" noResize="1" noEditPoints="1" noAdjustHandles="1" noChangeArrowheads="1" noChangeShapeType="1" noTextEdit="1"/>
          </p:cNvSpPr>
          <p:nvPr/>
        </p:nvSpPr>
        <p:spPr>
          <a:xfrm>
            <a:off x="6170016"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17" name="Graphic 10"/>
          <p:cNvSpPr>
            <a:spLocks noGrp="1" noRot="1" noChangeAspect="1" noMove="1" noResize="1" noEditPoints="1" noAdjustHandles="1" noChangeArrowheads="1" noChangeShapeType="1" noTextEdit="1"/>
          </p:cNvSpPr>
          <p:nvPr/>
        </p:nvSpPr>
        <p:spPr>
          <a:xfrm>
            <a:off x="6528796"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19" name="Graphic 12"/>
          <p:cNvSpPr>
            <a:spLocks noGrp="1" noRot="1" noChangeAspect="1" noMove="1" noResize="1" noEditPoints="1" noAdjustHandles="1" noChangeArrowheads="1" noChangeShapeType="1" noTextEdit="1"/>
          </p:cNvSpPr>
          <p:nvPr/>
        </p:nvSpPr>
        <p:spPr>
          <a:xfrm>
            <a:off x="6154476"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121" name="Straight Connector"/>
          <p:cNvCxnSpPr>
            <a:cxnSpLocks noGrp="1" noRot="1" noChangeAspect="1" noMove="1" noResize="1" noEditPoints="1" noAdjustHandles="1" noChangeArrowheads="1" noChangeShapeType="1"/>
          </p:cNvCxnSpPr>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29042" y="698643"/>
            <a:ext cx="4124758" cy="5301467"/>
          </a:xfrm>
          <a:prstGeom prst="rect">
            <a:avLst/>
          </a:prstGeom>
        </p:spPr>
        <p:txBody>
          <a:bodyPr vert="horz" lIns="91440" tIns="45720" rIns="91440" bIns="45720" rtlCol="0" anchor="b">
            <a:normAutofit/>
          </a:bodyPr>
          <a:lstStyle/>
          <a:p>
            <a:pPr marL="342900" indent="-228600">
              <a:lnSpc>
                <a:spcPct val="90000"/>
              </a:lnSpc>
              <a:spcAft>
                <a:spcPts val="600"/>
              </a:spcAft>
              <a:buClr>
                <a:schemeClr val="tx2">
                  <a:lumMod val="50000"/>
                  <a:lumOff val="50000"/>
                </a:schemeClr>
              </a:buClr>
              <a:buSzPct val="75000"/>
              <a:buFont typeface="Arial" panose="020B0604020202020204" pitchFamily="34" charset="0"/>
              <a:buChar char="•"/>
            </a:pPr>
            <a:endParaRPr lang="en-US" dirty="0">
              <a:solidFill>
                <a:srgbClr val="FFFFFF"/>
              </a:solidFill>
            </a:endParaRPr>
          </a:p>
          <a:p>
            <a:pPr marL="342900" indent="-228600">
              <a:lnSpc>
                <a:spcPct val="90000"/>
              </a:lnSpc>
              <a:spcAft>
                <a:spcPts val="600"/>
              </a:spcAft>
              <a:buClr>
                <a:schemeClr val="tx2">
                  <a:lumMod val="50000"/>
                  <a:lumOff val="50000"/>
                </a:schemeClr>
              </a:buClr>
              <a:buSzPct val="75000"/>
              <a:buFont typeface="Arial" panose="020B0604020202020204" pitchFamily="34" charset="0"/>
              <a:buChar char="•"/>
            </a:pPr>
            <a:endParaRPr lang="en-US" dirty="0">
              <a:solidFill>
                <a:srgbClr val="FFFFFF"/>
              </a:solidFill>
            </a:endParaRPr>
          </a:p>
        </p:txBody>
      </p:sp>
      <p:sp>
        <p:nvSpPr>
          <p:cNvPr id="8" name="TextBox 7"/>
          <p:cNvSpPr txBox="1"/>
          <p:nvPr/>
        </p:nvSpPr>
        <p:spPr>
          <a:xfrm>
            <a:off x="9909003" y="6649068"/>
            <a:ext cx="228299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2" tooltip="https://tuttion.it/amazon-prime-gratis-per-90-giorni-ed-in-offerta-per-gli-universitari/"/>
              </a:rPr>
              <a:t>This Photo</a:t>
            </a:r>
            <a:r>
              <a:rPr lang="en-US" sz="700">
                <a:solidFill>
                  <a:srgbClr val="FFFFFF"/>
                </a:solidFill>
              </a:rPr>
              <a:t> by Unknown Author is licensed under </a:t>
            </a:r>
            <a:r>
              <a:rPr lang="en-US" sz="700">
                <a:solidFill>
                  <a:srgbClr val="FFFFFF"/>
                </a:solidFill>
                <a:hlinkClick r:id="rId3" tooltip="https://creativecommons.org/licenses/by/3.0/"/>
              </a:rPr>
              <a:t>CC BY</a:t>
            </a:r>
            <a:endParaRPr lang="en-US" sz="700">
              <a:solidFill>
                <a:srgbClr val="FFFFFF"/>
              </a:solidFill>
            </a:endParaRPr>
          </a:p>
        </p:txBody>
      </p:sp>
      <p:sp>
        <p:nvSpPr>
          <p:cNvPr id="3" name="TextBox 2"/>
          <p:cNvSpPr txBox="1"/>
          <p:nvPr/>
        </p:nvSpPr>
        <p:spPr>
          <a:xfrm>
            <a:off x="807085" y="233680"/>
            <a:ext cx="9601200" cy="8155305"/>
          </a:xfrm>
          <a:prstGeom prst="rect">
            <a:avLst/>
          </a:prstGeom>
          <a:noFill/>
        </p:spPr>
        <p:txBody>
          <a:bodyPr wrap="square" rtlCol="0">
            <a:spAutoFit/>
          </a:bodyPr>
          <a:lstStyle/>
          <a:p>
            <a:pPr marL="342900" indent="-342900">
              <a:buFont typeface="Arial" panose="020B0604020202020204" pitchFamily="34" charset="0"/>
              <a:buChar char="•"/>
            </a:pPr>
            <a:r>
              <a:rPr lang="de-DE" altLang="en-US" sz="2000" b="1" dirty="0">
                <a:latin typeface="Calibri" charset="0"/>
              </a:rPr>
              <a:t>Core Competencies</a:t>
            </a:r>
            <a:endParaRPr lang="de-DE" altLang="en-US" sz="2000" b="1" dirty="0">
              <a:latin typeface="Calibri" charset="0"/>
            </a:endParaRPr>
          </a:p>
          <a:p>
            <a:pPr marL="457200" indent="-457200">
              <a:buAutoNum type="arabicPeriod"/>
            </a:pPr>
            <a:r>
              <a:rPr lang="de-DE" altLang="en-US" dirty="0">
                <a:latin typeface="Calibri" charset="0"/>
              </a:rPr>
              <a:t>Distribution and logistics.</a:t>
            </a:r>
            <a:endParaRPr lang="de-DE" altLang="en-US" dirty="0">
              <a:latin typeface="Calibri" charset="0"/>
            </a:endParaRPr>
          </a:p>
          <a:p>
            <a:pPr marL="457200" indent="-457200">
              <a:buAutoNum type="arabicPeriod"/>
            </a:pPr>
            <a:r>
              <a:rPr lang="de-DE" altLang="en-US" dirty="0">
                <a:latin typeface="Calibri" charset="0"/>
              </a:rPr>
              <a:t>Building Platforms That Can Survive on Their Own. </a:t>
            </a:r>
            <a:endParaRPr lang="de-DE" altLang="en-US" dirty="0">
              <a:latin typeface="Calibri" charset="0"/>
            </a:endParaRPr>
          </a:p>
          <a:p>
            <a:pPr marL="457200" indent="-457200">
              <a:buAutoNum type="arabicPeriod"/>
            </a:pPr>
            <a:r>
              <a:rPr lang="de-DE" altLang="en-US" dirty="0">
                <a:latin typeface="Calibri" charset="0"/>
              </a:rPr>
              <a:t>Making use of technology.</a:t>
            </a:r>
            <a:endParaRPr lang="de-DE" altLang="en-US" dirty="0">
              <a:latin typeface="Calibri" charset="0"/>
            </a:endParaRPr>
          </a:p>
          <a:p>
            <a:pPr marL="457200" indent="-457200">
              <a:buAutoNum type="arabicPeriod"/>
            </a:pPr>
            <a:endParaRPr lang="de-DE" altLang="en-US" dirty="0">
              <a:latin typeface="Calibri" charset="0"/>
            </a:endParaRPr>
          </a:p>
          <a:p>
            <a:pPr marL="285750" indent="-285750">
              <a:buFont typeface="Arial" panose="020B0604020202020204" pitchFamily="34" charset="0"/>
              <a:buChar char="•"/>
            </a:pPr>
            <a:r>
              <a:rPr lang="de-DE" altLang="en-US" sz="2000" b="1">
                <a:latin typeface="Calibri" charset="0"/>
              </a:rPr>
              <a:t>USPs (Unique selling point)</a:t>
            </a:r>
            <a:endParaRPr lang="de-DE" altLang="en-US" sz="2000" b="1">
              <a:latin typeface="Calibri" charset="0"/>
            </a:endParaRPr>
          </a:p>
          <a:p>
            <a:pPr marL="800100" lvl="1" indent="-342900">
              <a:buFont typeface="Arial" panose="020B0604020202020204" pitchFamily="34" charset="0"/>
              <a:buAutoNum type="arabicPeriod"/>
            </a:pPr>
            <a:r>
              <a:rPr lang="de-DE" altLang="en-US">
                <a:latin typeface="Calibri" charset="0"/>
              </a:rPr>
              <a:t>Quick shipping and a vast range, </a:t>
            </a:r>
            <a:endParaRPr lang="de-DE" altLang="en-US">
              <a:latin typeface="Calibri" charset="0"/>
            </a:endParaRPr>
          </a:p>
          <a:p>
            <a:pPr marL="800100" lvl="1" indent="-342900">
              <a:buFont typeface="Arial" panose="020B0604020202020204" pitchFamily="34" charset="0"/>
              <a:buAutoNum type="arabicPeriod"/>
            </a:pPr>
            <a:r>
              <a:rPr lang="de-DE" altLang="en-US">
                <a:latin typeface="Calibri" charset="0"/>
              </a:rPr>
              <a:t>Amazon offers great value. </a:t>
            </a:r>
            <a:endParaRPr lang="de-DE" altLang="en-US">
              <a:latin typeface="Calibri" charset="0"/>
            </a:endParaRPr>
          </a:p>
          <a:p>
            <a:pPr marL="800100" lvl="1" indent="-342900">
              <a:buFont typeface="Arial" panose="020B0604020202020204" pitchFamily="34" charset="0"/>
              <a:buAutoNum type="arabicPeriod"/>
            </a:pPr>
            <a:r>
              <a:rPr lang="de-DE" altLang="en-US">
                <a:latin typeface="Calibri" charset="0"/>
              </a:rPr>
              <a:t>Amazon has worked to identify the customer wants that it is certain won't change ever since it first started. </a:t>
            </a:r>
            <a:endParaRPr lang="de-DE" altLang="en-US">
              <a:latin typeface="Calibri" charset="0"/>
            </a:endParaRPr>
          </a:p>
          <a:p>
            <a:pPr marL="800100" lvl="1" indent="-342900">
              <a:buFont typeface="Arial" panose="020B0604020202020204" pitchFamily="34" charset="0"/>
              <a:buAutoNum type="arabicPeriod"/>
            </a:pPr>
            <a:r>
              <a:rPr lang="de-DE" altLang="en-US">
                <a:latin typeface="Calibri" charset="0"/>
              </a:rPr>
              <a:t>Customers will almost certainly want their items faster and cheaper no matter what the future holds.</a:t>
            </a:r>
            <a:endParaRPr lang="de-DE" altLang="en-US">
              <a:latin typeface="Calibri" charset="0"/>
            </a:endParaRPr>
          </a:p>
          <a:p>
            <a:pPr marL="800100" lvl="1" indent="-342900">
              <a:buFont typeface="Arial" panose="020B0604020202020204" pitchFamily="34" charset="0"/>
              <a:buAutoNum type="arabicPeriod"/>
            </a:pPr>
            <a:endParaRPr lang="de-DE" altLang="en-US" sz="2000" b="1">
              <a:latin typeface="Calibri" charset="0"/>
            </a:endParaRPr>
          </a:p>
          <a:p>
            <a:pPr marL="285750" indent="-285750">
              <a:buFont typeface="Arial" panose="020B0604020202020204" pitchFamily="34" charset="0"/>
              <a:buChar char="•"/>
            </a:pPr>
            <a:r>
              <a:rPr lang="de-DE" altLang="en-US" sz="2000" b="1">
                <a:latin typeface="Calibri" charset="0"/>
              </a:rPr>
              <a:t>Guildelines of amazon</a:t>
            </a:r>
            <a:endParaRPr lang="de-DE" altLang="en-US" sz="2000" b="1">
              <a:latin typeface="Calibri" charset="0"/>
            </a:endParaRPr>
          </a:p>
          <a:p>
            <a:pPr lvl="1" indent="0">
              <a:buFont typeface="Arial" panose="020B0604020202020204" pitchFamily="34" charset="0"/>
              <a:buNone/>
            </a:pPr>
            <a:r>
              <a:rPr lang="de-DE" altLang="en-US" sz="2000">
                <a:latin typeface="Calibri" charset="0"/>
              </a:rPr>
              <a:t>These some verification requried by the guildelines of Amazon.</a:t>
            </a:r>
            <a:endParaRPr lang="de-DE" altLang="en-US" sz="2000" b="1">
              <a:latin typeface="Calibri" charset="0"/>
            </a:endParaRPr>
          </a:p>
          <a:p>
            <a:pPr marL="342900" indent="-342900">
              <a:buFont typeface="Arial" panose="020B0604020202020204" pitchFamily="34" charset="0"/>
              <a:buAutoNum type="arabicPeriod"/>
            </a:pPr>
            <a:r>
              <a:rPr lang="de-DE" altLang="en-US">
                <a:latin typeface="Calibri" charset="0"/>
              </a:rPr>
              <a:t>Profile verification</a:t>
            </a:r>
            <a:endParaRPr lang="de-DE" altLang="en-US">
              <a:latin typeface="Calibri" charset="0"/>
            </a:endParaRPr>
          </a:p>
          <a:p>
            <a:pPr marL="342900" indent="-342900">
              <a:buFont typeface="Arial" panose="020B0604020202020204" pitchFamily="34" charset="0"/>
              <a:buAutoNum type="arabicPeriod"/>
            </a:pPr>
            <a:r>
              <a:rPr lang="de-DE" altLang="en-US">
                <a:latin typeface="Calibri" charset="0"/>
              </a:rPr>
              <a:t>Contact Details Verification</a:t>
            </a:r>
            <a:endParaRPr lang="de-DE" altLang="en-US">
              <a:latin typeface="Calibri" charset="0"/>
            </a:endParaRPr>
          </a:p>
          <a:p>
            <a:pPr marL="342900" indent="-342900">
              <a:buFont typeface="Arial" panose="020B0604020202020204" pitchFamily="34" charset="0"/>
              <a:buAutoNum type="arabicPeriod"/>
            </a:pPr>
            <a:r>
              <a:rPr lang="de-DE" altLang="en-US">
                <a:latin typeface="Calibri" charset="0"/>
              </a:rPr>
              <a:t>Vaild Adress Verification (Through Pin)</a:t>
            </a:r>
            <a:endParaRPr lang="de-DE" altLang="en-US">
              <a:latin typeface="Calibri" charset="0"/>
            </a:endParaRPr>
          </a:p>
          <a:p>
            <a:pPr marL="342900" indent="-342900">
              <a:buFont typeface="Arial" panose="020B0604020202020204" pitchFamily="34" charset="0"/>
              <a:buAutoNum type="arabicPeriod"/>
            </a:pPr>
            <a:r>
              <a:rPr lang="de-DE" altLang="en-US">
                <a:latin typeface="Calibri" charset="0"/>
              </a:rPr>
              <a:t>Alians verification</a:t>
            </a:r>
            <a:endParaRPr lang="de-DE" altLang="en-US">
              <a:latin typeface="Calibri" charset="0"/>
            </a:endParaRPr>
          </a:p>
          <a:p>
            <a:pPr marL="342900" indent="-342900">
              <a:buFont typeface="Arial" panose="020B0604020202020204" pitchFamily="34" charset="0"/>
              <a:buAutoNum type="arabicPeriod"/>
            </a:pPr>
            <a:r>
              <a:rPr lang="de-DE" altLang="en-US">
                <a:latin typeface="Calibri" charset="0"/>
              </a:rPr>
              <a:t>Vaild Cerdit or Debit card required for payment.</a:t>
            </a:r>
            <a:endParaRPr lang="de-DE" altLang="en-US">
              <a:latin typeface="Calibri" charset="0"/>
            </a:endParaRPr>
          </a:p>
          <a:p>
            <a:pPr marL="342900" indent="-342900">
              <a:buFont typeface="Arial" panose="020B0604020202020204" pitchFamily="34" charset="0"/>
              <a:buAutoNum type="arabicPeriod"/>
            </a:pPr>
            <a:r>
              <a:rPr lang="de-DE" altLang="en-US">
                <a:latin typeface="Calibri" charset="0"/>
              </a:rPr>
              <a:t>Bank OTP Verification During the time of payment</a:t>
            </a:r>
            <a:endParaRPr lang="de-DE" altLang="en-US">
              <a:latin typeface="Calibri" charset="0"/>
            </a:endParaRPr>
          </a:p>
          <a:p>
            <a:pPr marL="285750" indent="-285750">
              <a:buFont typeface="Arial" panose="020B0604020202020204" pitchFamily="34" charset="0"/>
              <a:buChar char="•"/>
            </a:pPr>
            <a:endParaRPr lang="de-DE" altLang="en-US" sz="2000" b="1">
              <a:latin typeface="Calibri" charset="0"/>
            </a:endParaRPr>
          </a:p>
          <a:p>
            <a:pPr marL="285750" indent="-285750">
              <a:buFont typeface="Arial" panose="020B0604020202020204" pitchFamily="34" charset="0"/>
              <a:buChar char="•"/>
            </a:pPr>
            <a:endParaRPr lang="de-DE" altLang="en-US" sz="2000" b="1">
              <a:latin typeface="Calibri" charset="0"/>
            </a:endParaRPr>
          </a:p>
          <a:p>
            <a:pPr marL="457200" indent="-457200">
              <a:buAutoNum type="arabicPeriod"/>
            </a:pPr>
            <a:endParaRPr lang="de-DE" altLang="en-US" sz="2400" dirty="0">
              <a:latin typeface="Calibri" charset="0"/>
            </a:endParaRPr>
          </a:p>
          <a:p>
            <a:pPr marL="342900" indent="-342900"/>
            <a:endParaRPr lang="de-DE" altLang="en-US" dirty="0">
              <a:latin typeface="Calibri" charset="0"/>
            </a:endParaRPr>
          </a:p>
          <a:p>
            <a:endParaRPr lang="en-US" dirty="0"/>
          </a:p>
          <a:p>
            <a:endParaRPr lang="en-US"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9" name="Straight Connector 108"/>
          <p:cNvCxnSpPr>
            <a:cxnSpLocks noGrp="1" noRot="1" noChangeAspect="1" noMove="1" noResize="1" noEditPoints="1" noAdjustHandles="1" noChangeArrowheads="1" noChangeShapeType="1"/>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11" name="Rectangle 1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p:cNvSpPr>
            <a:spLocks noGrp="1" noRot="1" noChangeAspect="1" noMove="1" noResize="1" noEditPoints="1" noAdjustHandles="1" noChangeArrowheads="1" noChangeShapeType="1" noTextEdit="1"/>
          </p:cNvSpPr>
          <p:nvPr/>
        </p:nvSpPr>
        <p:spPr>
          <a:xfrm>
            <a:off x="0" y="0"/>
            <a:ext cx="12192000" cy="6858000"/>
          </a:xfrm>
          <a:prstGeom prst="rect">
            <a:avLst/>
          </a:prstGeom>
          <a:gradFill flip="none" rotWithShape="1">
            <a:gsLst>
              <a:gs pos="100000">
                <a:schemeClr val="accent4"/>
              </a:gs>
              <a:gs pos="0">
                <a:schemeClr val="accent2"/>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7" name="Picture 6" descr="Logo&#10;&#10;Description automatically generated"/>
          <p:cNvPicPr>
            <a:picLocks noChangeAspect="1"/>
          </p:cNvPicPr>
          <p:nvPr/>
        </p:nvPicPr>
        <p:blipFill rotWithShape="1">
          <a:blip r:embed="rId1">
            <a:alphaModFix amt="35000"/>
            <a:duotone>
              <a:schemeClr val="accent1">
                <a:shade val="45000"/>
                <a:satMod val="135000"/>
              </a:schemeClr>
              <a:prstClr val="white"/>
            </a:duotone>
            <a:extLst>
              <a:ext uri="{28A0092B-C50C-407E-A947-70E740481C1C}">
                <a14:useLocalDpi xmlns:a14="http://schemas.microsoft.com/office/drawing/2010/main" val="0"/>
              </a:ext>
            </a:extLst>
          </a:blip>
          <a:srcRect b="2597"/>
          <a:stretch>
            <a:fillRect/>
          </a:stretch>
        </p:blipFill>
        <p:spPr>
          <a:xfrm>
            <a:off x="20" y="-2"/>
            <a:ext cx="12191980" cy="685800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itle 4"/>
          <p:cNvSpPr>
            <a:spLocks noGrp="1"/>
          </p:cNvSpPr>
          <p:nvPr>
            <p:ph type="title"/>
          </p:nvPr>
        </p:nvSpPr>
        <p:spPr>
          <a:xfrm>
            <a:off x="907415" y="105410"/>
            <a:ext cx="10930255" cy="128270"/>
          </a:xfrm>
        </p:spPr>
        <p:txBody>
          <a:bodyPr vert="horz" lIns="91440" tIns="45720" rIns="91440" bIns="45720" rtlCol="0" anchor="t" anchorCtr="0">
            <a:normAutofit fontScale="90000"/>
          </a:bodyPr>
          <a:lstStyle/>
          <a:p>
            <a:pPr algn="ctr"/>
            <a:br>
              <a:rPr lang="de-DE" altLang="en-US" sz="1800" b="1" kern="1200" spc="-100" dirty="0">
                <a:latin typeface="Calibri" charset="0"/>
                <a:ea typeface="+mj-ea"/>
                <a:cs typeface="+mj-cs"/>
              </a:rPr>
            </a:br>
            <a:endParaRPr lang="de-DE" altLang="en-US" sz="1800" b="1" kern="1200" spc="-100" dirty="0">
              <a:latin typeface="Calibri" charset="0"/>
              <a:ea typeface="+mj-ea"/>
              <a:cs typeface="+mj-cs"/>
            </a:endParaRPr>
          </a:p>
        </p:txBody>
      </p:sp>
      <p:sp>
        <p:nvSpPr>
          <p:cNvPr id="115" name="Graphic 11"/>
          <p:cNvSpPr>
            <a:spLocks noGrp="1" noRot="1" noChangeAspect="1" noMove="1" noResize="1" noEditPoints="1" noAdjustHandles="1" noChangeArrowheads="1" noChangeShapeType="1" noTextEdit="1"/>
          </p:cNvSpPr>
          <p:nvPr/>
        </p:nvSpPr>
        <p:spPr>
          <a:xfrm>
            <a:off x="6170016"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17" name="Graphic 10"/>
          <p:cNvSpPr>
            <a:spLocks noGrp="1" noRot="1" noChangeAspect="1" noMove="1" noResize="1" noEditPoints="1" noAdjustHandles="1" noChangeArrowheads="1" noChangeShapeType="1" noTextEdit="1"/>
          </p:cNvSpPr>
          <p:nvPr/>
        </p:nvSpPr>
        <p:spPr>
          <a:xfrm>
            <a:off x="6528796"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19" name="Graphic 12"/>
          <p:cNvSpPr>
            <a:spLocks noGrp="1" noRot="1" noChangeAspect="1" noMove="1" noResize="1" noEditPoints="1" noAdjustHandles="1" noChangeArrowheads="1" noChangeShapeType="1" noTextEdit="1"/>
          </p:cNvSpPr>
          <p:nvPr/>
        </p:nvSpPr>
        <p:spPr>
          <a:xfrm>
            <a:off x="6154476"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121" name="Straight Connector"/>
          <p:cNvCxnSpPr>
            <a:cxnSpLocks noGrp="1" noRot="1" noChangeAspect="1" noMove="1" noResize="1" noEditPoints="1" noAdjustHandles="1" noChangeArrowheads="1" noChangeShapeType="1"/>
          </p:cNvCxnSpPr>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29042" y="698643"/>
            <a:ext cx="4124758" cy="5301467"/>
          </a:xfrm>
          <a:prstGeom prst="rect">
            <a:avLst/>
          </a:prstGeom>
        </p:spPr>
        <p:txBody>
          <a:bodyPr vert="horz" lIns="91440" tIns="45720" rIns="91440" bIns="45720" rtlCol="0" anchor="b">
            <a:normAutofit/>
          </a:bodyPr>
          <a:lstStyle/>
          <a:p>
            <a:pPr marL="342900" indent="-228600">
              <a:lnSpc>
                <a:spcPct val="90000"/>
              </a:lnSpc>
              <a:spcAft>
                <a:spcPts val="600"/>
              </a:spcAft>
              <a:buClr>
                <a:schemeClr val="tx2">
                  <a:lumMod val="50000"/>
                  <a:lumOff val="50000"/>
                </a:schemeClr>
              </a:buClr>
              <a:buSzPct val="75000"/>
              <a:buFont typeface="Arial" panose="020B0604020202020204" pitchFamily="34" charset="0"/>
              <a:buChar char="•"/>
            </a:pPr>
            <a:endParaRPr lang="en-US" dirty="0">
              <a:solidFill>
                <a:srgbClr val="FFFFFF"/>
              </a:solidFill>
            </a:endParaRPr>
          </a:p>
          <a:p>
            <a:pPr marL="342900" indent="-228600">
              <a:lnSpc>
                <a:spcPct val="90000"/>
              </a:lnSpc>
              <a:spcAft>
                <a:spcPts val="600"/>
              </a:spcAft>
              <a:buClr>
                <a:schemeClr val="tx2">
                  <a:lumMod val="50000"/>
                  <a:lumOff val="50000"/>
                </a:schemeClr>
              </a:buClr>
              <a:buSzPct val="75000"/>
              <a:buFont typeface="Arial" panose="020B0604020202020204" pitchFamily="34" charset="0"/>
              <a:buChar char="•"/>
            </a:pPr>
            <a:endParaRPr lang="en-US" dirty="0">
              <a:solidFill>
                <a:srgbClr val="FFFFFF"/>
              </a:solidFill>
            </a:endParaRPr>
          </a:p>
        </p:txBody>
      </p:sp>
      <p:sp>
        <p:nvSpPr>
          <p:cNvPr id="8" name="TextBox 7"/>
          <p:cNvSpPr txBox="1"/>
          <p:nvPr/>
        </p:nvSpPr>
        <p:spPr>
          <a:xfrm>
            <a:off x="9909003" y="6649068"/>
            <a:ext cx="228299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2" tooltip="https://tuttion.it/amazon-prime-gratis-per-90-giorni-ed-in-offerta-per-gli-universitari/"/>
              </a:rPr>
              <a:t>This Photo</a:t>
            </a:r>
            <a:r>
              <a:rPr lang="en-US" sz="700">
                <a:solidFill>
                  <a:srgbClr val="FFFFFF"/>
                </a:solidFill>
              </a:rPr>
              <a:t> by Unknown Author is licensed under </a:t>
            </a:r>
            <a:r>
              <a:rPr lang="en-US" sz="700">
                <a:solidFill>
                  <a:srgbClr val="FFFFFF"/>
                </a:solidFill>
                <a:hlinkClick r:id="rId3" tooltip="https://creativecommons.org/licenses/by/3.0/"/>
              </a:rPr>
              <a:t>CC BY</a:t>
            </a:r>
            <a:endParaRPr lang="en-US" sz="700">
              <a:solidFill>
                <a:srgbClr val="FFFFFF"/>
              </a:solidFill>
            </a:endParaRPr>
          </a:p>
        </p:txBody>
      </p:sp>
      <p:sp>
        <p:nvSpPr>
          <p:cNvPr id="2" name="TextBox 1"/>
          <p:cNvSpPr txBox="1"/>
          <p:nvPr/>
        </p:nvSpPr>
        <p:spPr>
          <a:xfrm>
            <a:off x="0" y="105410"/>
            <a:ext cx="6003235" cy="369332"/>
          </a:xfrm>
          <a:prstGeom prst="rect">
            <a:avLst/>
          </a:prstGeom>
          <a:noFill/>
        </p:spPr>
        <p:txBody>
          <a:bodyPr wrap="square" rtlCol="0">
            <a:spAutoFit/>
          </a:bodyPr>
          <a:lstStyle/>
          <a:p>
            <a:r>
              <a:rPr lang="en-US" b="1" dirty="0"/>
              <a:t>DELIGHT FACTORS OF AMAZON</a:t>
            </a:r>
            <a:endParaRPr lang="en-US" b="1" dirty="0"/>
          </a:p>
        </p:txBody>
      </p:sp>
      <p:sp>
        <p:nvSpPr>
          <p:cNvPr id="4" name="Terminator 3"/>
          <p:cNvSpPr/>
          <p:nvPr/>
        </p:nvSpPr>
        <p:spPr>
          <a:xfrm>
            <a:off x="4041913" y="740316"/>
            <a:ext cx="4412974" cy="1221006"/>
          </a:xfrm>
          <a:prstGeom prst="flowChartTerminator">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Rounded Rectangle 5"/>
          <p:cNvSpPr/>
          <p:nvPr/>
        </p:nvSpPr>
        <p:spPr>
          <a:xfrm>
            <a:off x="79515" y="3061252"/>
            <a:ext cx="2239619" cy="122100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FOCUS ON INNOVATION</a:t>
            </a:r>
            <a:endParaRPr lang="en-US" b="1" dirty="0"/>
          </a:p>
        </p:txBody>
      </p:sp>
      <p:sp>
        <p:nvSpPr>
          <p:cNvPr id="9" name="Rounded Rectangle 8"/>
          <p:cNvSpPr/>
          <p:nvPr/>
        </p:nvSpPr>
        <p:spPr>
          <a:xfrm>
            <a:off x="2743209" y="3074506"/>
            <a:ext cx="2365478" cy="122100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UNPRECEDENTED CUSTOMER SERVICES</a:t>
            </a:r>
            <a:endParaRPr lang="en-US" b="1" dirty="0"/>
          </a:p>
        </p:txBody>
      </p:sp>
      <p:sp>
        <p:nvSpPr>
          <p:cNvPr id="10" name="Rounded Rectangle 9"/>
          <p:cNvSpPr/>
          <p:nvPr/>
        </p:nvSpPr>
        <p:spPr>
          <a:xfrm>
            <a:off x="5459896" y="3074506"/>
            <a:ext cx="2014330" cy="122100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PRODUCT REVIEWS</a:t>
            </a:r>
            <a:endParaRPr lang="en-US" b="1" dirty="0"/>
          </a:p>
        </p:txBody>
      </p:sp>
      <p:sp>
        <p:nvSpPr>
          <p:cNvPr id="11" name="Rounded Rectangle 10"/>
          <p:cNvSpPr/>
          <p:nvPr/>
        </p:nvSpPr>
        <p:spPr>
          <a:xfrm>
            <a:off x="7739277" y="3061253"/>
            <a:ext cx="1997450" cy="123426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UNLIMITED PRODUCT PREPOSITION</a:t>
            </a:r>
            <a:endParaRPr lang="en-US" b="1" dirty="0"/>
          </a:p>
        </p:txBody>
      </p:sp>
      <p:cxnSp>
        <p:nvCxnSpPr>
          <p:cNvPr id="14" name="Elbow Connector 13"/>
          <p:cNvCxnSpPr>
            <a:stCxn id="4" idx="1"/>
            <a:endCxn id="6" idx="0"/>
          </p:cNvCxnSpPr>
          <p:nvPr/>
        </p:nvCxnSpPr>
        <p:spPr>
          <a:xfrm rot="10800000" flipV="1">
            <a:off x="1199325" y="1350818"/>
            <a:ext cx="2842588" cy="1710433"/>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a:off x="4426228" y="1895062"/>
            <a:ext cx="0" cy="11926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a:off x="6228521" y="1961322"/>
            <a:ext cx="0" cy="1126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715890" y="5287617"/>
            <a:ext cx="6758336" cy="646331"/>
          </a:xfrm>
          <a:prstGeom prst="rect">
            <a:avLst/>
          </a:prstGeom>
          <a:noFill/>
        </p:spPr>
        <p:txBody>
          <a:bodyPr wrap="square" rtlCol="0">
            <a:spAutoFit/>
          </a:bodyPr>
          <a:lstStyle/>
          <a:p>
            <a:r>
              <a:rPr lang="en-US" dirty="0"/>
              <a:t>Potential retailers  learn a lot from AMAZON, which motivates them to succeed in their pursuits.</a:t>
            </a:r>
            <a:endParaRPr lang="en-US" dirty="0"/>
          </a:p>
        </p:txBody>
      </p:sp>
      <p:sp>
        <p:nvSpPr>
          <p:cNvPr id="28" name="Rounded Rectangle 27"/>
          <p:cNvSpPr/>
          <p:nvPr/>
        </p:nvSpPr>
        <p:spPr>
          <a:xfrm>
            <a:off x="10001778" y="3048002"/>
            <a:ext cx="2047742" cy="122100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LOYALTY PROGRAMS</a:t>
            </a:r>
            <a:endParaRPr lang="en-US" b="1" dirty="0"/>
          </a:p>
        </p:txBody>
      </p:sp>
      <p:cxnSp>
        <p:nvCxnSpPr>
          <p:cNvPr id="33" name="Straight Arrow Connector 32"/>
          <p:cNvCxnSpPr/>
          <p:nvPr/>
        </p:nvCxnSpPr>
        <p:spPr>
          <a:xfrm>
            <a:off x="8097076" y="1908314"/>
            <a:ext cx="0" cy="11794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Elbow Connector 35"/>
          <p:cNvCxnSpPr>
            <a:stCxn id="4" idx="3"/>
            <a:endCxn id="28" idx="0"/>
          </p:cNvCxnSpPr>
          <p:nvPr/>
        </p:nvCxnSpPr>
        <p:spPr>
          <a:xfrm>
            <a:off x="8454887" y="1350819"/>
            <a:ext cx="2570762" cy="1697183"/>
          </a:xfrm>
          <a:prstGeom prst="bentConnector2">
            <a:avLst/>
          </a:prstGeom>
          <a:ln>
            <a:tailEnd type="triangle"/>
          </a:ln>
        </p:spPr>
        <p:style>
          <a:lnRef idx="3">
            <a:schemeClr val="dk1"/>
          </a:lnRef>
          <a:fillRef idx="0">
            <a:schemeClr val="dk1"/>
          </a:fillRef>
          <a:effectRef idx="2">
            <a:schemeClr val="dk1"/>
          </a:effectRef>
          <a:fontRef idx="minor">
            <a:schemeClr val="tx1"/>
          </a:fontRef>
        </p:style>
      </p:cxnSp>
      <p:pic>
        <p:nvPicPr>
          <p:cNvPr id="40" name="Picture 39" descr="A close up of a logo&#10;&#10;Description automatically generated with low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0002" y="920416"/>
            <a:ext cx="3856257" cy="8350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p:cNvPicPr>
            <a:picLocks noChangeAspect="1"/>
          </p:cNvPicPr>
          <p:nvPr/>
        </p:nvPicPr>
        <p:blipFill rotWithShape="1">
          <a:blip r:embed="rId1">
            <a:alphaModFix amt="35000"/>
            <a:duotone>
              <a:schemeClr val="accent1">
                <a:shade val="45000"/>
                <a:satMod val="135000"/>
              </a:schemeClr>
              <a:prstClr val="white"/>
            </a:duotone>
            <a:extLst>
              <a:ext uri="{28A0092B-C50C-407E-A947-70E740481C1C}">
                <a14:useLocalDpi xmlns:a14="http://schemas.microsoft.com/office/drawing/2010/main" val="0"/>
              </a:ext>
            </a:extLst>
          </a:blip>
          <a:srcRect b="2597"/>
          <a:stretch>
            <a:fillRect/>
          </a:stretch>
        </p:blipFill>
        <p:spPr>
          <a:xfrm>
            <a:off x="20" y="-83976"/>
            <a:ext cx="12191980" cy="694197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itle 4"/>
          <p:cNvSpPr>
            <a:spLocks noGrp="1"/>
          </p:cNvSpPr>
          <p:nvPr>
            <p:ph type="title"/>
          </p:nvPr>
        </p:nvSpPr>
        <p:spPr>
          <a:xfrm>
            <a:off x="882268" y="698643"/>
            <a:ext cx="5243394" cy="1766400"/>
          </a:xfrm>
        </p:spPr>
        <p:txBody>
          <a:bodyPr vert="horz" lIns="91440" tIns="45720" rIns="91440" bIns="45720" rtlCol="0" anchor="t" anchorCtr="0">
            <a:normAutofit/>
          </a:bodyPr>
          <a:lstStyle/>
          <a:p>
            <a:br>
              <a:rPr lang="en-US" sz="1800" spc="-100" dirty="0"/>
            </a:br>
            <a:br>
              <a:rPr lang="en-US" sz="1800" spc="-100" dirty="0">
                <a:solidFill>
                  <a:srgbClr val="FFFFFF"/>
                </a:solidFill>
              </a:rPr>
            </a:br>
            <a:br>
              <a:rPr lang="en-US" sz="1800" spc="-100" dirty="0">
                <a:solidFill>
                  <a:srgbClr val="FFFFFF"/>
                </a:solidFill>
              </a:rPr>
            </a:br>
            <a:br>
              <a:rPr lang="en-US" sz="1800" spc="-100" dirty="0">
                <a:solidFill>
                  <a:srgbClr val="FFFFFF"/>
                </a:solidFill>
              </a:rPr>
            </a:br>
            <a:endParaRPr lang="en-US" sz="1800" b="1" kern="1200" spc="-100" dirty="0">
              <a:solidFill>
                <a:srgbClr val="FFFFFF"/>
              </a:solidFill>
              <a:latin typeface="+mj-lt"/>
              <a:ea typeface="+mj-ea"/>
              <a:cs typeface="+mj-cs"/>
            </a:endParaRPr>
          </a:p>
        </p:txBody>
      </p:sp>
      <p:sp>
        <p:nvSpPr>
          <p:cNvPr id="12" name="TextBox 11"/>
          <p:cNvSpPr txBox="1"/>
          <p:nvPr/>
        </p:nvSpPr>
        <p:spPr>
          <a:xfrm>
            <a:off x="7229042" y="698643"/>
            <a:ext cx="4124758" cy="5301467"/>
          </a:xfrm>
          <a:prstGeom prst="rect">
            <a:avLst/>
          </a:prstGeom>
        </p:spPr>
        <p:txBody>
          <a:bodyPr vert="horz" lIns="91440" tIns="45720" rIns="91440" bIns="45720" rtlCol="0" anchor="b">
            <a:normAutofit/>
          </a:bodyPr>
          <a:lstStyle/>
          <a:p>
            <a:pPr marL="342900" indent="-228600">
              <a:lnSpc>
                <a:spcPct val="90000"/>
              </a:lnSpc>
              <a:spcAft>
                <a:spcPts val="600"/>
              </a:spcAft>
              <a:buClr>
                <a:schemeClr val="tx2">
                  <a:lumMod val="50000"/>
                  <a:lumOff val="50000"/>
                </a:schemeClr>
              </a:buClr>
              <a:buSzPct val="75000"/>
              <a:buFont typeface="Arial" panose="020B0604020202020204" pitchFamily="34" charset="0"/>
              <a:buChar char="•"/>
            </a:pPr>
            <a:endParaRPr lang="en-US" dirty="0">
              <a:solidFill>
                <a:srgbClr val="FFFFFF"/>
              </a:solidFill>
            </a:endParaRPr>
          </a:p>
          <a:p>
            <a:pPr marL="342900" indent="-228600">
              <a:lnSpc>
                <a:spcPct val="90000"/>
              </a:lnSpc>
              <a:spcAft>
                <a:spcPts val="600"/>
              </a:spcAft>
              <a:buClr>
                <a:schemeClr val="tx2">
                  <a:lumMod val="50000"/>
                  <a:lumOff val="50000"/>
                </a:schemeClr>
              </a:buClr>
              <a:buSzPct val="75000"/>
              <a:buFont typeface="Arial" panose="020B0604020202020204" pitchFamily="34" charset="0"/>
              <a:buChar char="•"/>
            </a:pPr>
            <a:endParaRPr lang="en-US" dirty="0">
              <a:solidFill>
                <a:srgbClr val="FFFFFF"/>
              </a:solidFill>
            </a:endParaRPr>
          </a:p>
        </p:txBody>
      </p:sp>
      <p:sp>
        <p:nvSpPr>
          <p:cNvPr id="8" name="TextBox 7"/>
          <p:cNvSpPr txBox="1"/>
          <p:nvPr/>
        </p:nvSpPr>
        <p:spPr>
          <a:xfrm>
            <a:off x="9909003" y="6649068"/>
            <a:ext cx="228299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2" tooltip="https://tuttion.it/amazon-prime-gratis-per-90-giorni-ed-in-offerta-per-gli-universitari/"/>
              </a:rPr>
              <a:t>This Photo</a:t>
            </a:r>
            <a:r>
              <a:rPr lang="en-US" sz="700">
                <a:solidFill>
                  <a:srgbClr val="FFFFFF"/>
                </a:solidFill>
              </a:rPr>
              <a:t> by Unknown Author is licensed under </a:t>
            </a:r>
            <a:r>
              <a:rPr lang="en-US" sz="700">
                <a:solidFill>
                  <a:srgbClr val="FFFFFF"/>
                </a:solidFill>
                <a:hlinkClick r:id="rId3" tooltip="https://creativecommons.org/licenses/by/3.0/"/>
              </a:rPr>
              <a:t>CC BY</a:t>
            </a:r>
            <a:endParaRPr lang="en-US" sz="700">
              <a:solidFill>
                <a:srgbClr val="FFFFFF"/>
              </a:solidFill>
            </a:endParaRPr>
          </a:p>
        </p:txBody>
      </p:sp>
      <p:sp>
        <p:nvSpPr>
          <p:cNvPr id="2" name="TextBox 1"/>
          <p:cNvSpPr txBox="1"/>
          <p:nvPr/>
        </p:nvSpPr>
        <p:spPr>
          <a:xfrm>
            <a:off x="185530" y="-26504"/>
            <a:ext cx="6082748" cy="369332"/>
          </a:xfrm>
          <a:prstGeom prst="rect">
            <a:avLst/>
          </a:prstGeom>
          <a:noFill/>
        </p:spPr>
        <p:txBody>
          <a:bodyPr wrap="square" rtlCol="0">
            <a:spAutoFit/>
          </a:bodyPr>
          <a:lstStyle/>
          <a:p>
            <a:r>
              <a:rPr lang="en-US" b="1" dirty="0"/>
              <a:t>PRICE PREFERENCE – KANO VOC</a:t>
            </a:r>
            <a:endParaRPr lang="en-US" b="1" dirty="0"/>
          </a:p>
        </p:txBody>
      </p:sp>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11041</Words>
  <Application>WPS Presentation</Application>
  <PresentationFormat>Widescreen</PresentationFormat>
  <Paragraphs>329</Paragraphs>
  <Slides>19</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19</vt:i4>
      </vt:variant>
    </vt:vector>
  </HeadingPairs>
  <TitlesOfParts>
    <vt:vector size="36" baseType="lpstr">
      <vt:lpstr>Arial</vt:lpstr>
      <vt:lpstr>SimSun</vt:lpstr>
      <vt:lpstr>Wingdings</vt:lpstr>
      <vt:lpstr>Wingdings 3</vt:lpstr>
      <vt:lpstr>Arial</vt:lpstr>
      <vt:lpstr>Calibri</vt:lpstr>
      <vt:lpstr>Helvetica Neue</vt:lpstr>
      <vt:lpstr>Univers</vt:lpstr>
      <vt:lpstr>Calibri</vt:lpstr>
      <vt:lpstr>Century Gothic</vt:lpstr>
      <vt:lpstr>苹方-简</vt:lpstr>
      <vt:lpstr>Microsoft YaHei</vt:lpstr>
      <vt:lpstr>汉仪旗黑</vt:lpstr>
      <vt:lpstr>Arial Unicode MS</vt:lpstr>
      <vt:lpstr>Thonburi</vt:lpstr>
      <vt:lpstr>宋体-简</vt:lpstr>
      <vt:lpstr>Wisp</vt:lpstr>
      <vt:lpstr>PowerPoint 演示文稿</vt:lpstr>
      <vt:lpstr>Agenda</vt:lpstr>
      <vt:lpstr>INTRODUCTION  </vt:lpstr>
      <vt:lpstr> </vt:lpstr>
      <vt:lpstr> </vt:lpstr>
      <vt:lpstr>Product Innovation  charter. </vt:lpstr>
      <vt:lpstr> </vt:lpstr>
      <vt:lpstr> </vt:lpstr>
      <vt:lpstr>    </vt:lpstr>
      <vt:lpstr>The United States Patents and Trademarks Board issued a total of two thousand and fifty one patents to Amazon Systems in two thousand and twenty two. In comparison to the prior year, this shows a 3% declination in the number of United States patents awarded.</vt:lpstr>
      <vt:lpstr>    </vt:lpstr>
      <vt:lpstr>Specification of the product;   Strategy: The Everything Store , autonomous vehicle, satellite internet, food market and much more.    </vt:lpstr>
      <vt:lpstr>Amazon is a massive global corporation that produces and sells wide range of products and services.  </vt:lpstr>
      <vt:lpstr>New product development processes; </vt:lpstr>
      <vt:lpstr>Organizational structure and its relationships  </vt:lpstr>
      <vt:lpstr>Concept testing</vt:lpstr>
      <vt:lpstr>commercialization</vt:lpstr>
      <vt:lpstr>conclusion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Specification of the product;   Strategy: The Everything Store , autonomous vehicle, satellite internet, food market and much more.    </dc:title>
  <dc:creator>abhinav .</dc:creator>
  <cp:lastModifiedBy>super</cp:lastModifiedBy>
  <cp:revision>45</cp:revision>
  <dcterms:created xsi:type="dcterms:W3CDTF">2023-03-15T13:40:38Z</dcterms:created>
  <dcterms:modified xsi:type="dcterms:W3CDTF">2023-03-15T13:40:38Z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1033-4.6.0.7725</vt:lpwstr>
  </property>
</Properties>
</file>